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02" r:id="rId3"/>
    <p:sldId id="304" r:id="rId4"/>
    <p:sldId id="289" r:id="rId5"/>
    <p:sldId id="291" r:id="rId6"/>
    <p:sldId id="286" r:id="rId7"/>
    <p:sldId id="287" r:id="rId8"/>
    <p:sldId id="258" r:id="rId9"/>
    <p:sldId id="263" r:id="rId10"/>
    <p:sldId id="292" r:id="rId11"/>
    <p:sldId id="293" r:id="rId12"/>
    <p:sldId id="266" r:id="rId13"/>
    <p:sldId id="267" r:id="rId14"/>
    <p:sldId id="270" r:id="rId15"/>
    <p:sldId id="294" r:id="rId16"/>
    <p:sldId id="303" r:id="rId17"/>
    <p:sldId id="274" r:id="rId18"/>
    <p:sldId id="275" r:id="rId19"/>
    <p:sldId id="278" r:id="rId20"/>
    <p:sldId id="279" r:id="rId21"/>
    <p:sldId id="280" r:id="rId22"/>
    <p:sldId id="298" r:id="rId23"/>
    <p:sldId id="299" r:id="rId24"/>
    <p:sldId id="30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24" autoAdjust="0"/>
    <p:restoredTop sz="94662" autoAdjust="0"/>
  </p:normalViewPr>
  <p:slideViewPr>
    <p:cSldViewPr snapToGrid="0">
      <p:cViewPr varScale="1">
        <p:scale>
          <a:sx n="68" d="100"/>
          <a:sy n="68" d="100"/>
        </p:scale>
        <p:origin x="55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65D253-B0AC-42D5-8299-5A381D26416A}" type="doc">
      <dgm:prSet loTypeId="urn:microsoft.com/office/officeart/2005/8/layout/gear1" loCatId="relationship" qsTypeId="urn:microsoft.com/office/officeart/2005/8/quickstyle/simple1" qsCatId="simple" csTypeId="urn:microsoft.com/office/officeart/2005/8/colors/accent1_5" csCatId="accent1" phldr="1"/>
      <dgm:spPr/>
    </dgm:pt>
    <dgm:pt modelId="{C6E99016-BFBB-4E4A-BA4D-EE3E6566FAE3}">
      <dgm:prSet phldrT="[Text]"/>
      <dgm:spPr/>
      <dgm:t>
        <a:bodyPr/>
        <a:lstStyle/>
        <a:p>
          <a:r>
            <a:rPr lang="ro-RO" b="1" dirty="0">
              <a:solidFill>
                <a:srgbClr val="FF0000"/>
              </a:solidFill>
            </a:rPr>
            <a:t>Cultura generală</a:t>
          </a:r>
          <a:endParaRPr lang="en-US" b="1" dirty="0">
            <a:solidFill>
              <a:srgbClr val="FF0000"/>
            </a:solidFill>
          </a:endParaRPr>
        </a:p>
      </dgm:t>
    </dgm:pt>
    <dgm:pt modelId="{BB7A197A-9CED-4AED-87C9-B12531DC3D69}" type="parTrans" cxnId="{3EC092FE-DA1B-4255-981F-AB76443A1001}">
      <dgm:prSet/>
      <dgm:spPr/>
      <dgm:t>
        <a:bodyPr/>
        <a:lstStyle/>
        <a:p>
          <a:endParaRPr lang="en-US"/>
        </a:p>
      </dgm:t>
    </dgm:pt>
    <dgm:pt modelId="{73403F5A-A09D-4BCA-A881-DE9FCCEEE6E7}" type="sibTrans" cxnId="{3EC092FE-DA1B-4255-981F-AB76443A1001}">
      <dgm:prSet/>
      <dgm:spPr/>
      <dgm:t>
        <a:bodyPr/>
        <a:lstStyle/>
        <a:p>
          <a:endParaRPr lang="en-US"/>
        </a:p>
      </dgm:t>
    </dgm:pt>
    <dgm:pt modelId="{B0DE33FD-359B-4E59-8BAA-C8DB8C28B057}">
      <dgm:prSet phldrT="[Text]"/>
      <dgm:spPr>
        <a:solidFill>
          <a:srgbClr val="FFC000">
            <a:alpha val="90000"/>
          </a:srgbClr>
        </a:solidFill>
        <a:ln w="76200">
          <a:solidFill>
            <a:srgbClr val="FF0000">
              <a:alpha val="90000"/>
            </a:srgbClr>
          </a:solidFill>
        </a:ln>
      </dgm:spPr>
      <dgm:t>
        <a:bodyPr/>
        <a:lstStyle/>
        <a:p>
          <a:r>
            <a:rPr lang="ro-RO" b="1" dirty="0"/>
            <a:t>Cultura tehnică, științifică</a:t>
          </a:r>
          <a:endParaRPr lang="en-US" b="1" dirty="0"/>
        </a:p>
      </dgm:t>
    </dgm:pt>
    <dgm:pt modelId="{85E3B908-E5D7-4753-93B2-A5C6B9D5A17B}" type="parTrans" cxnId="{7859BB3C-D30B-4D4F-BEAF-999AE4D2800D}">
      <dgm:prSet/>
      <dgm:spPr/>
      <dgm:t>
        <a:bodyPr/>
        <a:lstStyle/>
        <a:p>
          <a:endParaRPr lang="en-US"/>
        </a:p>
      </dgm:t>
    </dgm:pt>
    <dgm:pt modelId="{C0A15131-0F5A-4FEA-8229-52DB3FBCD997}" type="sibTrans" cxnId="{7859BB3C-D30B-4D4F-BEAF-999AE4D2800D}">
      <dgm:prSet/>
      <dgm:spPr/>
      <dgm:t>
        <a:bodyPr/>
        <a:lstStyle/>
        <a:p>
          <a:endParaRPr lang="en-US"/>
        </a:p>
      </dgm:t>
    </dgm:pt>
    <dgm:pt modelId="{6D5CE7A9-EA13-4EB0-9A75-08057B12CC2E}">
      <dgm:prSet phldrT="[Text]"/>
      <dgm:spPr>
        <a:solidFill>
          <a:schemeClr val="accent3">
            <a:lumMod val="60000"/>
            <a:lumOff val="40000"/>
            <a:alpha val="90000"/>
          </a:schemeClr>
        </a:solidFill>
        <a:ln w="76200">
          <a:solidFill>
            <a:schemeClr val="accent2">
              <a:lumMod val="75000"/>
              <a:alpha val="50000"/>
            </a:schemeClr>
          </a:solidFill>
        </a:ln>
      </dgm:spPr>
      <dgm:t>
        <a:bodyPr/>
        <a:lstStyle/>
        <a:p>
          <a:r>
            <a:rPr lang="ro-RO" b="1" dirty="0"/>
            <a:t>Cultura umanistă</a:t>
          </a:r>
          <a:endParaRPr lang="en-US" b="1" dirty="0"/>
        </a:p>
      </dgm:t>
    </dgm:pt>
    <dgm:pt modelId="{7E59A5C1-4E96-4AC8-8D26-8BAE45CE8068}" type="parTrans" cxnId="{A19FB18D-A4A5-4EF5-88D4-E6E8A5E7B462}">
      <dgm:prSet/>
      <dgm:spPr/>
      <dgm:t>
        <a:bodyPr/>
        <a:lstStyle/>
        <a:p>
          <a:endParaRPr lang="en-US"/>
        </a:p>
      </dgm:t>
    </dgm:pt>
    <dgm:pt modelId="{95FB76C8-849D-400D-847F-5396270D18AE}" type="sibTrans" cxnId="{A19FB18D-A4A5-4EF5-88D4-E6E8A5E7B462}">
      <dgm:prSet/>
      <dgm:spPr/>
      <dgm:t>
        <a:bodyPr/>
        <a:lstStyle/>
        <a:p>
          <a:endParaRPr lang="en-US"/>
        </a:p>
      </dgm:t>
    </dgm:pt>
    <dgm:pt modelId="{68F8DCAE-9EC8-4DAC-BCE5-50640D5CEA6C}">
      <dgm:prSet/>
      <dgm:spPr/>
      <dgm:t>
        <a:bodyPr/>
        <a:lstStyle/>
        <a:p>
          <a:endParaRPr lang="en-US" dirty="0"/>
        </a:p>
      </dgm:t>
    </dgm:pt>
    <dgm:pt modelId="{A39A2A6B-BFA8-4799-B82D-CBCC7443D933}" type="parTrans" cxnId="{9DCA5C08-2DAE-40B9-81C1-5BC52EC1A153}">
      <dgm:prSet/>
      <dgm:spPr/>
      <dgm:t>
        <a:bodyPr/>
        <a:lstStyle/>
        <a:p>
          <a:endParaRPr lang="en-US"/>
        </a:p>
      </dgm:t>
    </dgm:pt>
    <dgm:pt modelId="{3BF3423B-81E0-44E4-B7C2-9BBA2570DC3E}" type="sibTrans" cxnId="{9DCA5C08-2DAE-40B9-81C1-5BC52EC1A153}">
      <dgm:prSet/>
      <dgm:spPr/>
      <dgm:t>
        <a:bodyPr/>
        <a:lstStyle/>
        <a:p>
          <a:endParaRPr lang="en-US"/>
        </a:p>
      </dgm:t>
    </dgm:pt>
    <dgm:pt modelId="{AFA13CD1-789F-48F6-A593-F4B1352357B5}">
      <dgm:prSet/>
      <dgm:spPr/>
      <dgm:t>
        <a:bodyPr/>
        <a:lstStyle/>
        <a:p>
          <a:endParaRPr lang="en-US" dirty="0"/>
        </a:p>
      </dgm:t>
    </dgm:pt>
    <dgm:pt modelId="{9405BB5C-E815-41FB-87EA-228DA627C65A}" type="parTrans" cxnId="{63DB5713-6CF2-43F4-B255-0E5149E9E816}">
      <dgm:prSet/>
      <dgm:spPr/>
      <dgm:t>
        <a:bodyPr/>
        <a:lstStyle/>
        <a:p>
          <a:endParaRPr lang="en-US"/>
        </a:p>
      </dgm:t>
    </dgm:pt>
    <dgm:pt modelId="{764D4917-4658-4C6B-A227-E9D1C65FF45C}" type="sibTrans" cxnId="{63DB5713-6CF2-43F4-B255-0E5149E9E816}">
      <dgm:prSet/>
      <dgm:spPr/>
      <dgm:t>
        <a:bodyPr/>
        <a:lstStyle/>
        <a:p>
          <a:endParaRPr lang="en-US"/>
        </a:p>
      </dgm:t>
    </dgm:pt>
    <dgm:pt modelId="{37535FCC-744F-4049-96E6-7C4ACA3304B5}">
      <dgm:prSet phldrT="[Text]"/>
      <dgm:spPr/>
      <dgm:t>
        <a:bodyPr/>
        <a:lstStyle/>
        <a:p>
          <a:endParaRPr lang="en-US"/>
        </a:p>
      </dgm:t>
    </dgm:pt>
    <dgm:pt modelId="{5EA7CBBF-A6E9-4A30-A019-24CB5A5D3024}" type="parTrans" cxnId="{BBDB7409-CF25-4650-AB6A-7BD20C102CD9}">
      <dgm:prSet/>
      <dgm:spPr/>
      <dgm:t>
        <a:bodyPr/>
        <a:lstStyle/>
        <a:p>
          <a:endParaRPr lang="en-US"/>
        </a:p>
      </dgm:t>
    </dgm:pt>
    <dgm:pt modelId="{CCE74356-BCB1-4052-BFC3-2F4D33BF517D}" type="sibTrans" cxnId="{BBDB7409-CF25-4650-AB6A-7BD20C102CD9}">
      <dgm:prSet/>
      <dgm:spPr/>
      <dgm:t>
        <a:bodyPr/>
        <a:lstStyle/>
        <a:p>
          <a:endParaRPr lang="en-US"/>
        </a:p>
      </dgm:t>
    </dgm:pt>
    <dgm:pt modelId="{F99313DF-448E-4669-B254-38E0D488320F}">
      <dgm:prSet phldrT="[Text]"/>
      <dgm:spPr/>
      <dgm:t>
        <a:bodyPr/>
        <a:lstStyle/>
        <a:p>
          <a:endParaRPr lang="en-US" dirty="0"/>
        </a:p>
      </dgm:t>
    </dgm:pt>
    <dgm:pt modelId="{2F76782E-E05C-4D73-A45E-EF9F8C02E0BB}" type="parTrans" cxnId="{CD4974B9-13CB-4043-A711-2015BD705172}">
      <dgm:prSet/>
      <dgm:spPr/>
      <dgm:t>
        <a:bodyPr/>
        <a:lstStyle/>
        <a:p>
          <a:endParaRPr lang="en-US"/>
        </a:p>
      </dgm:t>
    </dgm:pt>
    <dgm:pt modelId="{A7941980-886E-498E-99FB-1EEF0416540F}" type="sibTrans" cxnId="{CD4974B9-13CB-4043-A711-2015BD705172}">
      <dgm:prSet/>
      <dgm:spPr/>
      <dgm:t>
        <a:bodyPr/>
        <a:lstStyle/>
        <a:p>
          <a:endParaRPr lang="en-US"/>
        </a:p>
      </dgm:t>
    </dgm:pt>
    <dgm:pt modelId="{D99948D2-EF95-4195-BE8F-8965C6A88148}">
      <dgm:prSet phldrT="[Text]"/>
      <dgm:spPr/>
      <dgm:t>
        <a:bodyPr/>
        <a:lstStyle/>
        <a:p>
          <a:endParaRPr lang="en-US" dirty="0"/>
        </a:p>
      </dgm:t>
    </dgm:pt>
    <dgm:pt modelId="{00B7DBF0-E05C-4CD5-8634-AD43F3537C48}" type="parTrans" cxnId="{8ABF9E6A-7B9E-44C9-9E5D-57CEA4454596}">
      <dgm:prSet/>
      <dgm:spPr/>
      <dgm:t>
        <a:bodyPr/>
        <a:lstStyle/>
        <a:p>
          <a:endParaRPr lang="en-US"/>
        </a:p>
      </dgm:t>
    </dgm:pt>
    <dgm:pt modelId="{7224BE2D-51E5-4856-9B58-7913F0A516BC}" type="sibTrans" cxnId="{8ABF9E6A-7B9E-44C9-9E5D-57CEA4454596}">
      <dgm:prSet/>
      <dgm:spPr/>
      <dgm:t>
        <a:bodyPr/>
        <a:lstStyle/>
        <a:p>
          <a:endParaRPr lang="en-US"/>
        </a:p>
      </dgm:t>
    </dgm:pt>
    <dgm:pt modelId="{56C0C37E-D919-4F5B-B9E3-1BA85D5047D6}">
      <dgm:prSet phldrT="[Text]"/>
      <dgm:spPr/>
      <dgm:t>
        <a:bodyPr/>
        <a:lstStyle/>
        <a:p>
          <a:endParaRPr lang="en-US" dirty="0"/>
        </a:p>
      </dgm:t>
    </dgm:pt>
    <dgm:pt modelId="{37CC0A10-671C-4650-A67F-3663F6589539}" type="parTrans" cxnId="{2C86DD64-0DF7-4380-90DB-E7BACCC295C2}">
      <dgm:prSet/>
      <dgm:spPr/>
      <dgm:t>
        <a:bodyPr/>
        <a:lstStyle/>
        <a:p>
          <a:endParaRPr lang="en-US"/>
        </a:p>
      </dgm:t>
    </dgm:pt>
    <dgm:pt modelId="{1E0B5FCF-2BD4-44FD-B302-612E28183403}" type="sibTrans" cxnId="{2C86DD64-0DF7-4380-90DB-E7BACCC295C2}">
      <dgm:prSet/>
      <dgm:spPr/>
      <dgm:t>
        <a:bodyPr/>
        <a:lstStyle/>
        <a:p>
          <a:endParaRPr lang="en-US"/>
        </a:p>
      </dgm:t>
    </dgm:pt>
    <dgm:pt modelId="{933B810D-6AB0-49F5-9BD0-881B9A1F6202}">
      <dgm:prSet phldrT="[Text]"/>
      <dgm:spPr/>
      <dgm:t>
        <a:bodyPr/>
        <a:lstStyle/>
        <a:p>
          <a:endParaRPr lang="en-US" dirty="0"/>
        </a:p>
      </dgm:t>
    </dgm:pt>
    <dgm:pt modelId="{C80F1881-2168-4BE1-969E-6F2DE21A64E8}" type="parTrans" cxnId="{7C75C404-AA47-48B9-A1EA-883509F85B41}">
      <dgm:prSet/>
      <dgm:spPr/>
      <dgm:t>
        <a:bodyPr/>
        <a:lstStyle/>
        <a:p>
          <a:endParaRPr lang="en-US"/>
        </a:p>
      </dgm:t>
    </dgm:pt>
    <dgm:pt modelId="{9B475AFC-6CD8-4E8D-9C47-54E4DF0C10B4}" type="sibTrans" cxnId="{7C75C404-AA47-48B9-A1EA-883509F85B41}">
      <dgm:prSet/>
      <dgm:spPr/>
      <dgm:t>
        <a:bodyPr/>
        <a:lstStyle/>
        <a:p>
          <a:endParaRPr lang="en-US"/>
        </a:p>
      </dgm:t>
    </dgm:pt>
    <dgm:pt modelId="{3428366B-2560-4A00-9142-51D552660398}" type="pres">
      <dgm:prSet presAssocID="{3865D253-B0AC-42D5-8299-5A381D26416A}" presName="composite" presStyleCnt="0">
        <dgm:presLayoutVars>
          <dgm:chMax val="3"/>
          <dgm:animLvl val="lvl"/>
          <dgm:resizeHandles val="exact"/>
        </dgm:presLayoutVars>
      </dgm:prSet>
      <dgm:spPr/>
    </dgm:pt>
    <dgm:pt modelId="{0A5B50C4-C688-4F62-964D-D48B70194C30}" type="pres">
      <dgm:prSet presAssocID="{C6E99016-BFBB-4E4A-BA4D-EE3E6566FAE3}" presName="gear1" presStyleLbl="node1" presStyleIdx="0" presStyleCnt="3" custLinFactNeighborX="1261" custLinFactNeighborY="631">
        <dgm:presLayoutVars>
          <dgm:chMax val="1"/>
          <dgm:bulletEnabled val="1"/>
        </dgm:presLayoutVars>
      </dgm:prSet>
      <dgm:spPr/>
    </dgm:pt>
    <dgm:pt modelId="{496F279A-6148-4571-AEF2-C73DB351AEA9}" type="pres">
      <dgm:prSet presAssocID="{C6E99016-BFBB-4E4A-BA4D-EE3E6566FAE3}" presName="gear1srcNode" presStyleLbl="node1" presStyleIdx="0" presStyleCnt="3"/>
      <dgm:spPr/>
    </dgm:pt>
    <dgm:pt modelId="{56048FED-2B4C-4B6E-8C30-2C2DA9D96236}" type="pres">
      <dgm:prSet presAssocID="{C6E99016-BFBB-4E4A-BA4D-EE3E6566FAE3}" presName="gear1dstNode" presStyleLbl="node1" presStyleIdx="0" presStyleCnt="3"/>
      <dgm:spPr/>
    </dgm:pt>
    <dgm:pt modelId="{53F602B8-0EC8-40E5-95E0-9F7F00B260FE}" type="pres">
      <dgm:prSet presAssocID="{68F8DCAE-9EC8-4DAC-BCE5-50640D5CEA6C}" presName="gear2" presStyleLbl="node1" presStyleIdx="1" presStyleCnt="3">
        <dgm:presLayoutVars>
          <dgm:chMax val="1"/>
          <dgm:bulletEnabled val="1"/>
        </dgm:presLayoutVars>
      </dgm:prSet>
      <dgm:spPr/>
    </dgm:pt>
    <dgm:pt modelId="{9C148DEC-32D6-41CF-B6AF-067FBA251F52}" type="pres">
      <dgm:prSet presAssocID="{68F8DCAE-9EC8-4DAC-BCE5-50640D5CEA6C}" presName="gear2srcNode" presStyleLbl="node1" presStyleIdx="1" presStyleCnt="3"/>
      <dgm:spPr/>
    </dgm:pt>
    <dgm:pt modelId="{EBB6A93B-DAAA-4EDF-9327-8FEA064C1E57}" type="pres">
      <dgm:prSet presAssocID="{68F8DCAE-9EC8-4DAC-BCE5-50640D5CEA6C}" presName="gear2dstNode" presStyleLbl="node1" presStyleIdx="1" presStyleCnt="3"/>
      <dgm:spPr/>
    </dgm:pt>
    <dgm:pt modelId="{1388EE62-8EFD-4955-853F-9FE23376A5C1}" type="pres">
      <dgm:prSet presAssocID="{68F8DCAE-9EC8-4DAC-BCE5-50640D5CEA6C}" presName="gear2ch" presStyleLbl="fgAcc1" presStyleIdx="0" presStyleCnt="2">
        <dgm:presLayoutVars>
          <dgm:chMax val="0"/>
          <dgm:bulletEnabled val="1"/>
        </dgm:presLayoutVars>
      </dgm:prSet>
      <dgm:spPr/>
    </dgm:pt>
    <dgm:pt modelId="{4ED4835D-3DD3-4F97-97AC-ABBBED9EC2A2}" type="pres">
      <dgm:prSet presAssocID="{AFA13CD1-789F-48F6-A593-F4B1352357B5}" presName="gear3" presStyleLbl="node1" presStyleIdx="2" presStyleCnt="3"/>
      <dgm:spPr/>
    </dgm:pt>
    <dgm:pt modelId="{204580A7-2E32-41B8-BED9-0CB73BA4B64E}" type="pres">
      <dgm:prSet presAssocID="{AFA13CD1-789F-48F6-A593-F4B1352357B5}" presName="gear3tx" presStyleLbl="node1" presStyleIdx="2" presStyleCnt="3">
        <dgm:presLayoutVars>
          <dgm:chMax val="1"/>
          <dgm:bulletEnabled val="1"/>
        </dgm:presLayoutVars>
      </dgm:prSet>
      <dgm:spPr/>
    </dgm:pt>
    <dgm:pt modelId="{3B497475-2606-4A1B-B3B4-BB50CA2292AD}" type="pres">
      <dgm:prSet presAssocID="{AFA13CD1-789F-48F6-A593-F4B1352357B5}" presName="gear3srcNode" presStyleLbl="node1" presStyleIdx="2" presStyleCnt="3"/>
      <dgm:spPr/>
    </dgm:pt>
    <dgm:pt modelId="{F920ADC8-53D2-41CB-9D5A-4B0C82728FF3}" type="pres">
      <dgm:prSet presAssocID="{AFA13CD1-789F-48F6-A593-F4B1352357B5}" presName="gear3dstNode" presStyleLbl="node1" presStyleIdx="2" presStyleCnt="3"/>
      <dgm:spPr/>
    </dgm:pt>
    <dgm:pt modelId="{675A3B3A-FE4B-4838-A258-96474D088587}" type="pres">
      <dgm:prSet presAssocID="{AFA13CD1-789F-48F6-A593-F4B1352357B5}" presName="gear3ch" presStyleLbl="fgAcc1" presStyleIdx="1" presStyleCnt="2">
        <dgm:presLayoutVars>
          <dgm:chMax val="0"/>
          <dgm:bulletEnabled val="1"/>
        </dgm:presLayoutVars>
      </dgm:prSet>
      <dgm:spPr/>
    </dgm:pt>
    <dgm:pt modelId="{BA705DDE-7CDC-4715-A12D-D5534C6FC8D8}" type="pres">
      <dgm:prSet presAssocID="{73403F5A-A09D-4BCA-A881-DE9FCCEEE6E7}" presName="connector1" presStyleLbl="sibTrans2D1" presStyleIdx="0" presStyleCnt="3"/>
      <dgm:spPr/>
    </dgm:pt>
    <dgm:pt modelId="{4A15D278-C9B1-46D8-945E-CC40CC937E38}" type="pres">
      <dgm:prSet presAssocID="{3BF3423B-81E0-44E4-B7C2-9BBA2570DC3E}" presName="connector2" presStyleLbl="sibTrans2D1" presStyleIdx="1" presStyleCnt="3"/>
      <dgm:spPr/>
    </dgm:pt>
    <dgm:pt modelId="{00231ABA-5ED6-4F4F-B135-ED3C85A4CA36}" type="pres">
      <dgm:prSet presAssocID="{764D4917-4658-4C6B-A227-E9D1C65FF45C}" presName="connector3" presStyleLbl="sibTrans2D1" presStyleIdx="2" presStyleCnt="3"/>
      <dgm:spPr/>
    </dgm:pt>
  </dgm:ptLst>
  <dgm:cxnLst>
    <dgm:cxn modelId="{7C75C404-AA47-48B9-A1EA-883509F85B41}" srcId="{3865D253-B0AC-42D5-8299-5A381D26416A}" destId="{933B810D-6AB0-49F5-9BD0-881B9A1F6202}" srcOrd="3" destOrd="0" parTransId="{C80F1881-2168-4BE1-969E-6F2DE21A64E8}" sibTransId="{9B475AFC-6CD8-4E8D-9C47-54E4DF0C10B4}"/>
    <dgm:cxn modelId="{9DCA5C08-2DAE-40B9-81C1-5BC52EC1A153}" srcId="{3865D253-B0AC-42D5-8299-5A381D26416A}" destId="{68F8DCAE-9EC8-4DAC-BCE5-50640D5CEA6C}" srcOrd="1" destOrd="0" parTransId="{A39A2A6B-BFA8-4799-B82D-CBCC7443D933}" sibTransId="{3BF3423B-81E0-44E4-B7C2-9BBA2570DC3E}"/>
    <dgm:cxn modelId="{BBDB7409-CF25-4650-AB6A-7BD20C102CD9}" srcId="{3865D253-B0AC-42D5-8299-5A381D26416A}" destId="{37535FCC-744F-4049-96E6-7C4ACA3304B5}" srcOrd="7" destOrd="0" parTransId="{5EA7CBBF-A6E9-4A30-A019-24CB5A5D3024}" sibTransId="{CCE74356-BCB1-4052-BFC3-2F4D33BF517D}"/>
    <dgm:cxn modelId="{6C67170D-4B4F-4FB7-A90A-3E4B7A537F61}" type="presOf" srcId="{764D4917-4658-4C6B-A227-E9D1C65FF45C}" destId="{00231ABA-5ED6-4F4F-B135-ED3C85A4CA36}" srcOrd="0" destOrd="0" presId="urn:microsoft.com/office/officeart/2005/8/layout/gear1"/>
    <dgm:cxn modelId="{63DB5713-6CF2-43F4-B255-0E5149E9E816}" srcId="{3865D253-B0AC-42D5-8299-5A381D26416A}" destId="{AFA13CD1-789F-48F6-A593-F4B1352357B5}" srcOrd="2" destOrd="0" parTransId="{9405BB5C-E815-41FB-87EA-228DA627C65A}" sibTransId="{764D4917-4658-4C6B-A227-E9D1C65FF45C}"/>
    <dgm:cxn modelId="{7859BB3C-D30B-4D4F-BEAF-999AE4D2800D}" srcId="{68F8DCAE-9EC8-4DAC-BCE5-50640D5CEA6C}" destId="{B0DE33FD-359B-4E59-8BAA-C8DB8C28B057}" srcOrd="0" destOrd="0" parTransId="{85E3B908-E5D7-4753-93B2-A5C6B9D5A17B}" sibTransId="{C0A15131-0F5A-4FEA-8229-52DB3FBCD997}"/>
    <dgm:cxn modelId="{2C86DD64-0DF7-4380-90DB-E7BACCC295C2}" srcId="{3865D253-B0AC-42D5-8299-5A381D26416A}" destId="{56C0C37E-D919-4F5B-B9E3-1BA85D5047D6}" srcOrd="6" destOrd="0" parTransId="{37CC0A10-671C-4650-A67F-3663F6589539}" sibTransId="{1E0B5FCF-2BD4-44FD-B302-612E28183403}"/>
    <dgm:cxn modelId="{F82AF144-9251-40C6-A53B-CBEF9E18ED17}" type="presOf" srcId="{68F8DCAE-9EC8-4DAC-BCE5-50640D5CEA6C}" destId="{53F602B8-0EC8-40E5-95E0-9F7F00B260FE}" srcOrd="0" destOrd="0" presId="urn:microsoft.com/office/officeart/2005/8/layout/gear1"/>
    <dgm:cxn modelId="{B006FD44-19DF-4442-9FBE-9BA55FF6BA42}" type="presOf" srcId="{AFA13CD1-789F-48F6-A593-F4B1352357B5}" destId="{204580A7-2E32-41B8-BED9-0CB73BA4B64E}" srcOrd="1" destOrd="0" presId="urn:microsoft.com/office/officeart/2005/8/layout/gear1"/>
    <dgm:cxn modelId="{5F6C6646-3B26-4FC3-ADFD-6D95B6283734}" type="presOf" srcId="{3BF3423B-81E0-44E4-B7C2-9BBA2570DC3E}" destId="{4A15D278-C9B1-46D8-945E-CC40CC937E38}" srcOrd="0" destOrd="0" presId="urn:microsoft.com/office/officeart/2005/8/layout/gear1"/>
    <dgm:cxn modelId="{509CF346-1605-4569-AE04-E6E9D5DB0F62}" type="presOf" srcId="{3865D253-B0AC-42D5-8299-5A381D26416A}" destId="{3428366B-2560-4A00-9142-51D552660398}" srcOrd="0" destOrd="0" presId="urn:microsoft.com/office/officeart/2005/8/layout/gear1"/>
    <dgm:cxn modelId="{5ACE5969-11DC-477C-BBB8-76232E25B4F2}" type="presOf" srcId="{C6E99016-BFBB-4E4A-BA4D-EE3E6566FAE3}" destId="{0A5B50C4-C688-4F62-964D-D48B70194C30}" srcOrd="0" destOrd="0" presId="urn:microsoft.com/office/officeart/2005/8/layout/gear1"/>
    <dgm:cxn modelId="{8ABF9E6A-7B9E-44C9-9E5D-57CEA4454596}" srcId="{3865D253-B0AC-42D5-8299-5A381D26416A}" destId="{D99948D2-EF95-4195-BE8F-8965C6A88148}" srcOrd="5" destOrd="0" parTransId="{00B7DBF0-E05C-4CD5-8634-AD43F3537C48}" sibTransId="{7224BE2D-51E5-4856-9B58-7913F0A516BC}"/>
    <dgm:cxn modelId="{7EDFF96B-85B9-4173-839D-249CE94515EF}" type="presOf" srcId="{B0DE33FD-359B-4E59-8BAA-C8DB8C28B057}" destId="{1388EE62-8EFD-4955-853F-9FE23376A5C1}" srcOrd="0" destOrd="0" presId="urn:microsoft.com/office/officeart/2005/8/layout/gear1"/>
    <dgm:cxn modelId="{79911355-4BA8-435F-8E4B-77E9A16EA956}" type="presOf" srcId="{6D5CE7A9-EA13-4EB0-9A75-08057B12CC2E}" destId="{675A3B3A-FE4B-4838-A258-96474D088587}" srcOrd="0" destOrd="0" presId="urn:microsoft.com/office/officeart/2005/8/layout/gear1"/>
    <dgm:cxn modelId="{4F26CF7A-4A71-464D-A5A9-6536D6F56074}" type="presOf" srcId="{C6E99016-BFBB-4E4A-BA4D-EE3E6566FAE3}" destId="{496F279A-6148-4571-AEF2-C73DB351AEA9}" srcOrd="1" destOrd="0" presId="urn:microsoft.com/office/officeart/2005/8/layout/gear1"/>
    <dgm:cxn modelId="{A19FB18D-A4A5-4EF5-88D4-E6E8A5E7B462}" srcId="{AFA13CD1-789F-48F6-A593-F4B1352357B5}" destId="{6D5CE7A9-EA13-4EB0-9A75-08057B12CC2E}" srcOrd="0" destOrd="0" parTransId="{7E59A5C1-4E96-4AC8-8D26-8BAE45CE8068}" sibTransId="{95FB76C8-849D-400D-847F-5396270D18AE}"/>
    <dgm:cxn modelId="{81B5DDA5-6593-401F-9E68-C428202E1BDD}" type="presOf" srcId="{68F8DCAE-9EC8-4DAC-BCE5-50640D5CEA6C}" destId="{EBB6A93B-DAAA-4EDF-9327-8FEA064C1E57}" srcOrd="2" destOrd="0" presId="urn:microsoft.com/office/officeart/2005/8/layout/gear1"/>
    <dgm:cxn modelId="{CD4974B9-13CB-4043-A711-2015BD705172}" srcId="{3865D253-B0AC-42D5-8299-5A381D26416A}" destId="{F99313DF-448E-4669-B254-38E0D488320F}" srcOrd="4" destOrd="0" parTransId="{2F76782E-E05C-4D73-A45E-EF9F8C02E0BB}" sibTransId="{A7941980-886E-498E-99FB-1EEF0416540F}"/>
    <dgm:cxn modelId="{83555BCE-1D38-416F-A82C-859D5720370E}" type="presOf" srcId="{AFA13CD1-789F-48F6-A593-F4B1352357B5}" destId="{4ED4835D-3DD3-4F97-97AC-ABBBED9EC2A2}" srcOrd="0" destOrd="0" presId="urn:microsoft.com/office/officeart/2005/8/layout/gear1"/>
    <dgm:cxn modelId="{000F49D3-D73C-4A25-8098-6216A3064CC5}" type="presOf" srcId="{C6E99016-BFBB-4E4A-BA4D-EE3E6566FAE3}" destId="{56048FED-2B4C-4B6E-8C30-2C2DA9D96236}" srcOrd="2" destOrd="0" presId="urn:microsoft.com/office/officeart/2005/8/layout/gear1"/>
    <dgm:cxn modelId="{26BC1ED8-E9DE-42CD-A398-9EB90FABA7D5}" type="presOf" srcId="{AFA13CD1-789F-48F6-A593-F4B1352357B5}" destId="{3B497475-2606-4A1B-B3B4-BB50CA2292AD}" srcOrd="2" destOrd="0" presId="urn:microsoft.com/office/officeart/2005/8/layout/gear1"/>
    <dgm:cxn modelId="{32994FEE-0708-42D9-A4A5-F00EB97493A4}" type="presOf" srcId="{73403F5A-A09D-4BCA-A881-DE9FCCEEE6E7}" destId="{BA705DDE-7CDC-4715-A12D-D5534C6FC8D8}" srcOrd="0" destOrd="0" presId="urn:microsoft.com/office/officeart/2005/8/layout/gear1"/>
    <dgm:cxn modelId="{44586AF4-955D-46CD-A69D-762B8E93AA4B}" type="presOf" srcId="{68F8DCAE-9EC8-4DAC-BCE5-50640D5CEA6C}" destId="{9C148DEC-32D6-41CF-B6AF-067FBA251F52}" srcOrd="1" destOrd="0" presId="urn:microsoft.com/office/officeart/2005/8/layout/gear1"/>
    <dgm:cxn modelId="{891343F8-E1D4-4D7F-9352-DDDAD1757469}" type="presOf" srcId="{AFA13CD1-789F-48F6-A593-F4B1352357B5}" destId="{F920ADC8-53D2-41CB-9D5A-4B0C82728FF3}" srcOrd="3" destOrd="0" presId="urn:microsoft.com/office/officeart/2005/8/layout/gear1"/>
    <dgm:cxn modelId="{3EC092FE-DA1B-4255-981F-AB76443A1001}" srcId="{3865D253-B0AC-42D5-8299-5A381D26416A}" destId="{C6E99016-BFBB-4E4A-BA4D-EE3E6566FAE3}" srcOrd="0" destOrd="0" parTransId="{BB7A197A-9CED-4AED-87C9-B12531DC3D69}" sibTransId="{73403F5A-A09D-4BCA-A881-DE9FCCEEE6E7}"/>
    <dgm:cxn modelId="{D2235FA7-46D2-4626-948B-10D725E1C660}" type="presParOf" srcId="{3428366B-2560-4A00-9142-51D552660398}" destId="{0A5B50C4-C688-4F62-964D-D48B70194C30}" srcOrd="0" destOrd="0" presId="urn:microsoft.com/office/officeart/2005/8/layout/gear1"/>
    <dgm:cxn modelId="{96C84AF9-46F3-40BA-A2C6-5D924D6387D6}" type="presParOf" srcId="{3428366B-2560-4A00-9142-51D552660398}" destId="{496F279A-6148-4571-AEF2-C73DB351AEA9}" srcOrd="1" destOrd="0" presId="urn:microsoft.com/office/officeart/2005/8/layout/gear1"/>
    <dgm:cxn modelId="{EBD9048C-E320-480E-83E4-847D3317E6F5}" type="presParOf" srcId="{3428366B-2560-4A00-9142-51D552660398}" destId="{56048FED-2B4C-4B6E-8C30-2C2DA9D96236}" srcOrd="2" destOrd="0" presId="urn:microsoft.com/office/officeart/2005/8/layout/gear1"/>
    <dgm:cxn modelId="{347CF66B-BFB3-4F9B-B6A9-CFFD59392570}" type="presParOf" srcId="{3428366B-2560-4A00-9142-51D552660398}" destId="{53F602B8-0EC8-40E5-95E0-9F7F00B260FE}" srcOrd="3" destOrd="0" presId="urn:microsoft.com/office/officeart/2005/8/layout/gear1"/>
    <dgm:cxn modelId="{99438994-CFFF-4230-AC6E-2ADCF23C789C}" type="presParOf" srcId="{3428366B-2560-4A00-9142-51D552660398}" destId="{9C148DEC-32D6-41CF-B6AF-067FBA251F52}" srcOrd="4" destOrd="0" presId="urn:microsoft.com/office/officeart/2005/8/layout/gear1"/>
    <dgm:cxn modelId="{5F259F48-222E-4740-8286-BBA196667F74}" type="presParOf" srcId="{3428366B-2560-4A00-9142-51D552660398}" destId="{EBB6A93B-DAAA-4EDF-9327-8FEA064C1E57}" srcOrd="5" destOrd="0" presId="urn:microsoft.com/office/officeart/2005/8/layout/gear1"/>
    <dgm:cxn modelId="{6ED11662-F04F-4D5E-A11F-3307D92220FC}" type="presParOf" srcId="{3428366B-2560-4A00-9142-51D552660398}" destId="{1388EE62-8EFD-4955-853F-9FE23376A5C1}" srcOrd="6" destOrd="0" presId="urn:microsoft.com/office/officeart/2005/8/layout/gear1"/>
    <dgm:cxn modelId="{62E85FF1-1BF3-40AC-984C-78D239530B15}" type="presParOf" srcId="{3428366B-2560-4A00-9142-51D552660398}" destId="{4ED4835D-3DD3-4F97-97AC-ABBBED9EC2A2}" srcOrd="7" destOrd="0" presId="urn:microsoft.com/office/officeart/2005/8/layout/gear1"/>
    <dgm:cxn modelId="{D4B5C4B4-58E4-45F8-BD66-8025029A294A}" type="presParOf" srcId="{3428366B-2560-4A00-9142-51D552660398}" destId="{204580A7-2E32-41B8-BED9-0CB73BA4B64E}" srcOrd="8" destOrd="0" presId="urn:microsoft.com/office/officeart/2005/8/layout/gear1"/>
    <dgm:cxn modelId="{1602BAE7-B1BA-4508-8101-2D63E973A128}" type="presParOf" srcId="{3428366B-2560-4A00-9142-51D552660398}" destId="{3B497475-2606-4A1B-B3B4-BB50CA2292AD}" srcOrd="9" destOrd="0" presId="urn:microsoft.com/office/officeart/2005/8/layout/gear1"/>
    <dgm:cxn modelId="{548CB016-505D-4340-8B1B-DD97F78BB335}" type="presParOf" srcId="{3428366B-2560-4A00-9142-51D552660398}" destId="{F920ADC8-53D2-41CB-9D5A-4B0C82728FF3}" srcOrd="10" destOrd="0" presId="urn:microsoft.com/office/officeart/2005/8/layout/gear1"/>
    <dgm:cxn modelId="{B5AF3B52-4DD5-49BF-BC70-2FB353D1AC22}" type="presParOf" srcId="{3428366B-2560-4A00-9142-51D552660398}" destId="{675A3B3A-FE4B-4838-A258-96474D088587}" srcOrd="11" destOrd="0" presId="urn:microsoft.com/office/officeart/2005/8/layout/gear1"/>
    <dgm:cxn modelId="{52B73833-F73A-4211-A686-9AF53E1615EC}" type="presParOf" srcId="{3428366B-2560-4A00-9142-51D552660398}" destId="{BA705DDE-7CDC-4715-A12D-D5534C6FC8D8}" srcOrd="12" destOrd="0" presId="urn:microsoft.com/office/officeart/2005/8/layout/gear1"/>
    <dgm:cxn modelId="{9809A1F2-9435-4906-B0A6-F59527F7F03F}" type="presParOf" srcId="{3428366B-2560-4A00-9142-51D552660398}" destId="{4A15D278-C9B1-46D8-945E-CC40CC937E38}" srcOrd="13" destOrd="0" presId="urn:microsoft.com/office/officeart/2005/8/layout/gear1"/>
    <dgm:cxn modelId="{228D7952-66AC-4F31-A0A9-F4D4DB3BB17F}" type="presParOf" srcId="{3428366B-2560-4A00-9142-51D552660398}" destId="{00231ABA-5ED6-4F4F-B135-ED3C85A4CA36}" srcOrd="14"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061BCE-0106-4372-AC10-9CB21E320254}"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FBD3E5AE-AFE0-42A8-AEF9-77A883E14B74}">
      <dgm:prSet phldrT="[Text]" custT="1"/>
      <dgm:spPr/>
      <dgm:t>
        <a:bodyPr/>
        <a:lstStyle/>
        <a:p>
          <a:r>
            <a:rPr lang="ro-RO" sz="1400" b="1" dirty="0"/>
            <a:t>Valori</a:t>
          </a:r>
          <a:r>
            <a:rPr lang="ro-RO" sz="1200" b="1" dirty="0"/>
            <a:t> </a:t>
          </a:r>
          <a:endParaRPr lang="en-US" sz="1200" b="1" dirty="0"/>
        </a:p>
      </dgm:t>
    </dgm:pt>
    <dgm:pt modelId="{7B10519E-BA83-4482-B0F6-9C5B69025F2B}" type="parTrans" cxnId="{CE54687A-6DCF-448E-A395-D48A505BC6CD}">
      <dgm:prSet/>
      <dgm:spPr/>
      <dgm:t>
        <a:bodyPr/>
        <a:lstStyle/>
        <a:p>
          <a:endParaRPr lang="en-US"/>
        </a:p>
      </dgm:t>
    </dgm:pt>
    <dgm:pt modelId="{33BBCD2A-9374-46F9-8479-677D099925B0}" type="sibTrans" cxnId="{CE54687A-6DCF-448E-A395-D48A505BC6CD}">
      <dgm:prSet/>
      <dgm:spPr/>
      <dgm:t>
        <a:bodyPr/>
        <a:lstStyle/>
        <a:p>
          <a:endParaRPr lang="en-US"/>
        </a:p>
      </dgm:t>
    </dgm:pt>
    <dgm:pt modelId="{AA77A4A7-E2E0-471C-A6CF-F1523E67DFE9}">
      <dgm:prSet phldrT="[Text]"/>
      <dgm:spPr/>
      <dgm:t>
        <a:bodyPr/>
        <a:lstStyle/>
        <a:p>
          <a:r>
            <a:rPr lang="vi-VN" dirty="0"/>
            <a:t>ghidează restul culturii</a:t>
          </a:r>
          <a:endParaRPr lang="en-US" dirty="0"/>
        </a:p>
      </dgm:t>
    </dgm:pt>
    <dgm:pt modelId="{15E0DB13-1695-4E00-A631-019C2F3A648A}" type="parTrans" cxnId="{FC9EE7D6-924D-490E-97BB-595B47340726}">
      <dgm:prSet/>
      <dgm:spPr/>
      <dgm:t>
        <a:bodyPr/>
        <a:lstStyle/>
        <a:p>
          <a:endParaRPr lang="en-US"/>
        </a:p>
      </dgm:t>
    </dgm:pt>
    <dgm:pt modelId="{971D4573-2DDC-4538-A560-461FF78A3303}" type="sibTrans" cxnId="{FC9EE7D6-924D-490E-97BB-595B47340726}">
      <dgm:prSet/>
      <dgm:spPr/>
      <dgm:t>
        <a:bodyPr/>
        <a:lstStyle/>
        <a:p>
          <a:endParaRPr lang="en-US"/>
        </a:p>
      </dgm:t>
    </dgm:pt>
    <dgm:pt modelId="{2C6EB62B-C425-4BE9-A1BA-1D2358E8BF57}">
      <dgm:prSet phldrT="[Text]" custT="1"/>
      <dgm:spPr/>
      <dgm:t>
        <a:bodyPr/>
        <a:lstStyle/>
        <a:p>
          <a:r>
            <a:rPr lang="ro-RO" sz="1400" b="1" dirty="0">
              <a:latin typeface="Times New Roman" pitchFamily="18" charset="0"/>
              <a:cs typeface="Times New Roman" pitchFamily="18" charset="0"/>
            </a:rPr>
            <a:t>Artefacte</a:t>
          </a:r>
          <a:r>
            <a:rPr lang="ro-RO" sz="1200" dirty="0"/>
            <a:t> </a:t>
          </a:r>
          <a:endParaRPr lang="en-US" sz="1200" dirty="0"/>
        </a:p>
      </dgm:t>
    </dgm:pt>
    <dgm:pt modelId="{F00A474A-2118-45D2-AC38-87DB0ABBF222}" type="parTrans" cxnId="{C6EB43AF-51F3-4974-8377-2D8FB8CFF80D}">
      <dgm:prSet/>
      <dgm:spPr/>
      <dgm:t>
        <a:bodyPr/>
        <a:lstStyle/>
        <a:p>
          <a:endParaRPr lang="en-US"/>
        </a:p>
      </dgm:t>
    </dgm:pt>
    <dgm:pt modelId="{471B2252-C62F-4CEB-BBFC-6DF49D8075BD}" type="sibTrans" cxnId="{C6EB43AF-51F3-4974-8377-2D8FB8CFF80D}">
      <dgm:prSet/>
      <dgm:spPr/>
      <dgm:t>
        <a:bodyPr/>
        <a:lstStyle/>
        <a:p>
          <a:endParaRPr lang="en-US"/>
        </a:p>
      </dgm:t>
    </dgm:pt>
    <dgm:pt modelId="{F05FC9D8-0DF5-4AAF-9A7E-271C5A5301F5}">
      <dgm:prSet phldrT="[Text]"/>
      <dgm:spPr/>
      <dgm:t>
        <a:bodyPr/>
        <a:lstStyle/>
        <a:p>
          <a:r>
            <a:rPr lang="vi-VN" dirty="0"/>
            <a:t>derivă din valorile culturale și din norme</a:t>
          </a:r>
          <a:endParaRPr lang="en-US" dirty="0"/>
        </a:p>
      </dgm:t>
    </dgm:pt>
    <dgm:pt modelId="{66442E1E-06F5-4C34-A4D8-03408EA3B6D1}" type="parTrans" cxnId="{A7D28E5A-D0B5-4F5E-998C-BDB3F0B3283C}">
      <dgm:prSet/>
      <dgm:spPr/>
      <dgm:t>
        <a:bodyPr/>
        <a:lstStyle/>
        <a:p>
          <a:endParaRPr lang="en-US"/>
        </a:p>
      </dgm:t>
    </dgm:pt>
    <dgm:pt modelId="{01A7F505-1A98-4E8D-AA79-4890B38D8E53}" type="sibTrans" cxnId="{A7D28E5A-D0B5-4F5E-998C-BDB3F0B3283C}">
      <dgm:prSet/>
      <dgm:spPr/>
      <dgm:t>
        <a:bodyPr/>
        <a:lstStyle/>
        <a:p>
          <a:endParaRPr lang="en-US"/>
        </a:p>
      </dgm:t>
    </dgm:pt>
    <dgm:pt modelId="{545C6CB8-2566-43C6-8B61-1D57A43F954E}">
      <dgm:prSet phldrT="[Text]" custT="1"/>
      <dgm:spPr/>
      <dgm:t>
        <a:bodyPr/>
        <a:lstStyle/>
        <a:p>
          <a:r>
            <a:rPr lang="ro-RO" sz="1400" b="1" dirty="0"/>
            <a:t>Norme </a:t>
          </a:r>
          <a:endParaRPr lang="en-US" sz="1400" b="1" dirty="0"/>
        </a:p>
      </dgm:t>
    </dgm:pt>
    <dgm:pt modelId="{B81CC40A-191F-4BE4-B47E-55F44532D88E}" type="parTrans" cxnId="{9B9413E7-4769-482D-877B-85F3DB8A37EF}">
      <dgm:prSet/>
      <dgm:spPr/>
      <dgm:t>
        <a:bodyPr/>
        <a:lstStyle/>
        <a:p>
          <a:endParaRPr lang="en-US"/>
        </a:p>
      </dgm:t>
    </dgm:pt>
    <dgm:pt modelId="{5B4DE6A1-E932-4435-979C-D7440107CF8B}" type="sibTrans" cxnId="{9B9413E7-4769-482D-877B-85F3DB8A37EF}">
      <dgm:prSet/>
      <dgm:spPr/>
      <dgm:t>
        <a:bodyPr/>
        <a:lstStyle/>
        <a:p>
          <a:endParaRPr lang="en-US"/>
        </a:p>
      </dgm:t>
    </dgm:pt>
    <dgm:pt modelId="{C3AB8182-D578-479D-98BD-A2D013610EFA}">
      <dgm:prSet phldrT="[Text]"/>
      <dgm:spPr/>
      <dgm:t>
        <a:bodyPr/>
        <a:lstStyle/>
        <a:p>
          <a:r>
            <a:rPr lang="vi-VN" dirty="0"/>
            <a:t>expectații ale comportamentului diferit al oamenilor în diferite situații</a:t>
          </a:r>
          <a:endParaRPr lang="en-US" dirty="0"/>
        </a:p>
      </dgm:t>
    </dgm:pt>
    <dgm:pt modelId="{92574F5F-0A6C-4434-B81F-0C3E4E7E6D9A}" type="parTrans" cxnId="{0362819C-2973-415B-B732-6F33E906A613}">
      <dgm:prSet/>
      <dgm:spPr/>
      <dgm:t>
        <a:bodyPr/>
        <a:lstStyle/>
        <a:p>
          <a:endParaRPr lang="en-US"/>
        </a:p>
      </dgm:t>
    </dgm:pt>
    <dgm:pt modelId="{DC0BACD9-169A-48E5-A383-064E20DE9E9C}" type="sibTrans" cxnId="{0362819C-2973-415B-B732-6F33E906A613}">
      <dgm:prSet/>
      <dgm:spPr/>
      <dgm:t>
        <a:bodyPr/>
        <a:lstStyle/>
        <a:p>
          <a:endParaRPr lang="en-US"/>
        </a:p>
      </dgm:t>
    </dgm:pt>
    <dgm:pt modelId="{0CDA7234-526B-4E5E-AD0E-C4189ABD2C5B}" type="pres">
      <dgm:prSet presAssocID="{E7061BCE-0106-4372-AC10-9CB21E320254}" presName="Name0" presStyleCnt="0">
        <dgm:presLayoutVars>
          <dgm:chMax/>
          <dgm:chPref/>
          <dgm:dir/>
          <dgm:animLvl val="lvl"/>
        </dgm:presLayoutVars>
      </dgm:prSet>
      <dgm:spPr/>
    </dgm:pt>
    <dgm:pt modelId="{8A9D4196-AF6E-41DB-8421-C7E59344948D}" type="pres">
      <dgm:prSet presAssocID="{FBD3E5AE-AFE0-42A8-AEF9-77A883E14B74}" presName="composite" presStyleCnt="0"/>
      <dgm:spPr/>
    </dgm:pt>
    <dgm:pt modelId="{C2B13F17-5653-4168-9D31-DC736834496B}" type="pres">
      <dgm:prSet presAssocID="{FBD3E5AE-AFE0-42A8-AEF9-77A883E14B74}" presName="Parent1" presStyleLbl="node1" presStyleIdx="0" presStyleCnt="6">
        <dgm:presLayoutVars>
          <dgm:chMax val="1"/>
          <dgm:chPref val="1"/>
          <dgm:bulletEnabled val="1"/>
        </dgm:presLayoutVars>
      </dgm:prSet>
      <dgm:spPr/>
    </dgm:pt>
    <dgm:pt modelId="{9239F6F9-1AA5-48D7-925A-C9CC560CEC77}" type="pres">
      <dgm:prSet presAssocID="{FBD3E5AE-AFE0-42A8-AEF9-77A883E14B74}" presName="Childtext1" presStyleLbl="revTx" presStyleIdx="0" presStyleCnt="3">
        <dgm:presLayoutVars>
          <dgm:chMax val="0"/>
          <dgm:chPref val="0"/>
          <dgm:bulletEnabled val="1"/>
        </dgm:presLayoutVars>
      </dgm:prSet>
      <dgm:spPr/>
    </dgm:pt>
    <dgm:pt modelId="{D687B812-0D5D-44FB-952C-6DE286A339ED}" type="pres">
      <dgm:prSet presAssocID="{FBD3E5AE-AFE0-42A8-AEF9-77A883E14B74}" presName="BalanceSpacing" presStyleCnt="0"/>
      <dgm:spPr/>
    </dgm:pt>
    <dgm:pt modelId="{E6AD0C22-2AE7-4024-B295-9B13388C533C}" type="pres">
      <dgm:prSet presAssocID="{FBD3E5AE-AFE0-42A8-AEF9-77A883E14B74}" presName="BalanceSpacing1" presStyleCnt="0"/>
      <dgm:spPr/>
    </dgm:pt>
    <dgm:pt modelId="{79BEF137-AA1B-4F16-BE35-15D365BAEBF1}" type="pres">
      <dgm:prSet presAssocID="{33BBCD2A-9374-46F9-8479-677D099925B0}" presName="Accent1Text" presStyleLbl="node1" presStyleIdx="1" presStyleCnt="6"/>
      <dgm:spPr/>
    </dgm:pt>
    <dgm:pt modelId="{69B0934E-5443-4180-8801-C2AE182C75DF}" type="pres">
      <dgm:prSet presAssocID="{33BBCD2A-9374-46F9-8479-677D099925B0}" presName="spaceBetweenRectangles" presStyleCnt="0"/>
      <dgm:spPr/>
    </dgm:pt>
    <dgm:pt modelId="{E7D61B01-D75A-43B3-AA6B-52CD0BAEDA7C}" type="pres">
      <dgm:prSet presAssocID="{2C6EB62B-C425-4BE9-A1BA-1D2358E8BF57}" presName="composite" presStyleCnt="0"/>
      <dgm:spPr/>
    </dgm:pt>
    <dgm:pt modelId="{11AA1082-11AB-4D18-8C49-742B2283434F}" type="pres">
      <dgm:prSet presAssocID="{2C6EB62B-C425-4BE9-A1BA-1D2358E8BF57}" presName="Parent1" presStyleLbl="node1" presStyleIdx="2" presStyleCnt="6" custScaleX="116748">
        <dgm:presLayoutVars>
          <dgm:chMax val="1"/>
          <dgm:chPref val="1"/>
          <dgm:bulletEnabled val="1"/>
        </dgm:presLayoutVars>
      </dgm:prSet>
      <dgm:spPr/>
    </dgm:pt>
    <dgm:pt modelId="{224C2200-11BF-4BB2-874E-53B66F6D12C4}" type="pres">
      <dgm:prSet presAssocID="{2C6EB62B-C425-4BE9-A1BA-1D2358E8BF57}" presName="Childtext1" presStyleLbl="revTx" presStyleIdx="1" presStyleCnt="3">
        <dgm:presLayoutVars>
          <dgm:chMax val="0"/>
          <dgm:chPref val="0"/>
          <dgm:bulletEnabled val="1"/>
        </dgm:presLayoutVars>
      </dgm:prSet>
      <dgm:spPr/>
    </dgm:pt>
    <dgm:pt modelId="{B35F9B21-E7BB-4A84-B37F-C184E6BC0526}" type="pres">
      <dgm:prSet presAssocID="{2C6EB62B-C425-4BE9-A1BA-1D2358E8BF57}" presName="BalanceSpacing" presStyleCnt="0"/>
      <dgm:spPr/>
    </dgm:pt>
    <dgm:pt modelId="{08B978AF-8156-4B7E-B073-3300EBC477AD}" type="pres">
      <dgm:prSet presAssocID="{2C6EB62B-C425-4BE9-A1BA-1D2358E8BF57}" presName="BalanceSpacing1" presStyleCnt="0"/>
      <dgm:spPr/>
    </dgm:pt>
    <dgm:pt modelId="{C7AC67D5-DF06-465D-96EA-7B531BC68FB3}" type="pres">
      <dgm:prSet presAssocID="{471B2252-C62F-4CEB-BBFC-6DF49D8075BD}" presName="Accent1Text" presStyleLbl="node1" presStyleIdx="3" presStyleCnt="6"/>
      <dgm:spPr/>
    </dgm:pt>
    <dgm:pt modelId="{23DFCA4F-367B-4F00-B6BA-5AE890BF606B}" type="pres">
      <dgm:prSet presAssocID="{471B2252-C62F-4CEB-BBFC-6DF49D8075BD}" presName="spaceBetweenRectangles" presStyleCnt="0"/>
      <dgm:spPr/>
    </dgm:pt>
    <dgm:pt modelId="{1B2EA9FA-09DF-4F50-81D9-44B25F40662C}" type="pres">
      <dgm:prSet presAssocID="{545C6CB8-2566-43C6-8B61-1D57A43F954E}" presName="composite" presStyleCnt="0"/>
      <dgm:spPr/>
    </dgm:pt>
    <dgm:pt modelId="{5ECADB92-9390-4FD1-9977-47D8BD066BEC}" type="pres">
      <dgm:prSet presAssocID="{545C6CB8-2566-43C6-8B61-1D57A43F954E}" presName="Parent1" presStyleLbl="node1" presStyleIdx="4" presStyleCnt="6">
        <dgm:presLayoutVars>
          <dgm:chMax val="1"/>
          <dgm:chPref val="1"/>
          <dgm:bulletEnabled val="1"/>
        </dgm:presLayoutVars>
      </dgm:prSet>
      <dgm:spPr/>
    </dgm:pt>
    <dgm:pt modelId="{C22AFC68-ACDD-4409-84B3-53990B39517E}" type="pres">
      <dgm:prSet presAssocID="{545C6CB8-2566-43C6-8B61-1D57A43F954E}" presName="Childtext1" presStyleLbl="revTx" presStyleIdx="2" presStyleCnt="3">
        <dgm:presLayoutVars>
          <dgm:chMax val="0"/>
          <dgm:chPref val="0"/>
          <dgm:bulletEnabled val="1"/>
        </dgm:presLayoutVars>
      </dgm:prSet>
      <dgm:spPr/>
    </dgm:pt>
    <dgm:pt modelId="{90645CF9-E4C4-40A0-B04D-B05C3AF287CE}" type="pres">
      <dgm:prSet presAssocID="{545C6CB8-2566-43C6-8B61-1D57A43F954E}" presName="BalanceSpacing" presStyleCnt="0"/>
      <dgm:spPr/>
    </dgm:pt>
    <dgm:pt modelId="{30B6F521-DECF-4195-8D52-1908497D8EC1}" type="pres">
      <dgm:prSet presAssocID="{545C6CB8-2566-43C6-8B61-1D57A43F954E}" presName="BalanceSpacing1" presStyleCnt="0"/>
      <dgm:spPr/>
    </dgm:pt>
    <dgm:pt modelId="{BFFECDAC-D4D3-49D6-9D60-60042BF506BB}" type="pres">
      <dgm:prSet presAssocID="{5B4DE6A1-E932-4435-979C-D7440107CF8B}" presName="Accent1Text" presStyleLbl="node1" presStyleIdx="5" presStyleCnt="6"/>
      <dgm:spPr/>
    </dgm:pt>
  </dgm:ptLst>
  <dgm:cxnLst>
    <dgm:cxn modelId="{53525401-7FBE-4ECE-B192-C8A440FD746E}" type="presOf" srcId="{AA77A4A7-E2E0-471C-A6CF-F1523E67DFE9}" destId="{9239F6F9-1AA5-48D7-925A-C9CC560CEC77}" srcOrd="0" destOrd="0" presId="urn:microsoft.com/office/officeart/2008/layout/AlternatingHexagons"/>
    <dgm:cxn modelId="{9606A909-ECB6-452B-BFE2-A32E210895A5}" type="presOf" srcId="{33BBCD2A-9374-46F9-8479-677D099925B0}" destId="{79BEF137-AA1B-4F16-BE35-15D365BAEBF1}" srcOrd="0" destOrd="0" presId="urn:microsoft.com/office/officeart/2008/layout/AlternatingHexagons"/>
    <dgm:cxn modelId="{6DB47C38-35CE-477B-B3BD-3EF9D6373EB6}" type="presOf" srcId="{2C6EB62B-C425-4BE9-A1BA-1D2358E8BF57}" destId="{11AA1082-11AB-4D18-8C49-742B2283434F}" srcOrd="0" destOrd="0" presId="urn:microsoft.com/office/officeart/2008/layout/AlternatingHexagons"/>
    <dgm:cxn modelId="{A1B67164-40C8-4FC4-8894-D19CCECEA190}" type="presOf" srcId="{545C6CB8-2566-43C6-8B61-1D57A43F954E}" destId="{5ECADB92-9390-4FD1-9977-47D8BD066BEC}" srcOrd="0" destOrd="0" presId="urn:microsoft.com/office/officeart/2008/layout/AlternatingHexagons"/>
    <dgm:cxn modelId="{F89EB447-73DD-4417-8CB2-869864668DE6}" type="presOf" srcId="{E7061BCE-0106-4372-AC10-9CB21E320254}" destId="{0CDA7234-526B-4E5E-AD0E-C4189ABD2C5B}" srcOrd="0" destOrd="0" presId="urn:microsoft.com/office/officeart/2008/layout/AlternatingHexagons"/>
    <dgm:cxn modelId="{CDD7696B-68C7-46E6-8A43-E782CC3BCDF3}" type="presOf" srcId="{FBD3E5AE-AFE0-42A8-AEF9-77A883E14B74}" destId="{C2B13F17-5653-4168-9D31-DC736834496B}" srcOrd="0" destOrd="0" presId="urn:microsoft.com/office/officeart/2008/layout/AlternatingHexagons"/>
    <dgm:cxn modelId="{D4E71F52-BBC2-40A8-A391-AFEAB89B56B1}" type="presOf" srcId="{F05FC9D8-0DF5-4AAF-9A7E-271C5A5301F5}" destId="{224C2200-11BF-4BB2-874E-53B66F6D12C4}" srcOrd="0" destOrd="0" presId="urn:microsoft.com/office/officeart/2008/layout/AlternatingHexagons"/>
    <dgm:cxn modelId="{E3189F76-C4B8-4178-9028-09AC6491C68C}" type="presOf" srcId="{5B4DE6A1-E932-4435-979C-D7440107CF8B}" destId="{BFFECDAC-D4D3-49D6-9D60-60042BF506BB}" srcOrd="0" destOrd="0" presId="urn:microsoft.com/office/officeart/2008/layout/AlternatingHexagons"/>
    <dgm:cxn modelId="{CE54687A-6DCF-448E-A395-D48A505BC6CD}" srcId="{E7061BCE-0106-4372-AC10-9CB21E320254}" destId="{FBD3E5AE-AFE0-42A8-AEF9-77A883E14B74}" srcOrd="0" destOrd="0" parTransId="{7B10519E-BA83-4482-B0F6-9C5B69025F2B}" sibTransId="{33BBCD2A-9374-46F9-8479-677D099925B0}"/>
    <dgm:cxn modelId="{A7D28E5A-D0B5-4F5E-998C-BDB3F0B3283C}" srcId="{2C6EB62B-C425-4BE9-A1BA-1D2358E8BF57}" destId="{F05FC9D8-0DF5-4AAF-9A7E-271C5A5301F5}" srcOrd="0" destOrd="0" parTransId="{66442E1E-06F5-4C34-A4D8-03408EA3B6D1}" sibTransId="{01A7F505-1A98-4E8D-AA79-4890B38D8E53}"/>
    <dgm:cxn modelId="{1857B594-465C-4D48-B4E3-31F0CDB3B7CD}" type="presOf" srcId="{471B2252-C62F-4CEB-BBFC-6DF49D8075BD}" destId="{C7AC67D5-DF06-465D-96EA-7B531BC68FB3}" srcOrd="0" destOrd="0" presId="urn:microsoft.com/office/officeart/2008/layout/AlternatingHexagons"/>
    <dgm:cxn modelId="{B2A5BB97-C207-4520-B65E-C90BC21C1769}" type="presOf" srcId="{C3AB8182-D578-479D-98BD-A2D013610EFA}" destId="{C22AFC68-ACDD-4409-84B3-53990B39517E}" srcOrd="0" destOrd="0" presId="urn:microsoft.com/office/officeart/2008/layout/AlternatingHexagons"/>
    <dgm:cxn modelId="{0362819C-2973-415B-B732-6F33E906A613}" srcId="{545C6CB8-2566-43C6-8B61-1D57A43F954E}" destId="{C3AB8182-D578-479D-98BD-A2D013610EFA}" srcOrd="0" destOrd="0" parTransId="{92574F5F-0A6C-4434-B81F-0C3E4E7E6D9A}" sibTransId="{DC0BACD9-169A-48E5-A383-064E20DE9E9C}"/>
    <dgm:cxn modelId="{C6EB43AF-51F3-4974-8377-2D8FB8CFF80D}" srcId="{E7061BCE-0106-4372-AC10-9CB21E320254}" destId="{2C6EB62B-C425-4BE9-A1BA-1D2358E8BF57}" srcOrd="1" destOrd="0" parTransId="{F00A474A-2118-45D2-AC38-87DB0ABBF222}" sibTransId="{471B2252-C62F-4CEB-BBFC-6DF49D8075BD}"/>
    <dgm:cxn modelId="{FC9EE7D6-924D-490E-97BB-595B47340726}" srcId="{FBD3E5AE-AFE0-42A8-AEF9-77A883E14B74}" destId="{AA77A4A7-E2E0-471C-A6CF-F1523E67DFE9}" srcOrd="0" destOrd="0" parTransId="{15E0DB13-1695-4E00-A631-019C2F3A648A}" sibTransId="{971D4573-2DDC-4538-A560-461FF78A3303}"/>
    <dgm:cxn modelId="{9B9413E7-4769-482D-877B-85F3DB8A37EF}" srcId="{E7061BCE-0106-4372-AC10-9CB21E320254}" destId="{545C6CB8-2566-43C6-8B61-1D57A43F954E}" srcOrd="2" destOrd="0" parTransId="{B81CC40A-191F-4BE4-B47E-55F44532D88E}" sibTransId="{5B4DE6A1-E932-4435-979C-D7440107CF8B}"/>
    <dgm:cxn modelId="{505AC632-5B32-4186-8EFE-1137C01F375A}" type="presParOf" srcId="{0CDA7234-526B-4E5E-AD0E-C4189ABD2C5B}" destId="{8A9D4196-AF6E-41DB-8421-C7E59344948D}" srcOrd="0" destOrd="0" presId="urn:microsoft.com/office/officeart/2008/layout/AlternatingHexagons"/>
    <dgm:cxn modelId="{E67E2C51-2C29-4607-8601-49390A5BD941}" type="presParOf" srcId="{8A9D4196-AF6E-41DB-8421-C7E59344948D}" destId="{C2B13F17-5653-4168-9D31-DC736834496B}" srcOrd="0" destOrd="0" presId="urn:microsoft.com/office/officeart/2008/layout/AlternatingHexagons"/>
    <dgm:cxn modelId="{049E34ED-90DF-4DDA-9898-E68CCD84B49D}" type="presParOf" srcId="{8A9D4196-AF6E-41DB-8421-C7E59344948D}" destId="{9239F6F9-1AA5-48D7-925A-C9CC560CEC77}" srcOrd="1" destOrd="0" presId="urn:microsoft.com/office/officeart/2008/layout/AlternatingHexagons"/>
    <dgm:cxn modelId="{6D233837-9FCD-46BB-98AE-C8256410C770}" type="presParOf" srcId="{8A9D4196-AF6E-41DB-8421-C7E59344948D}" destId="{D687B812-0D5D-44FB-952C-6DE286A339ED}" srcOrd="2" destOrd="0" presId="urn:microsoft.com/office/officeart/2008/layout/AlternatingHexagons"/>
    <dgm:cxn modelId="{0F97254A-2DF9-4ED3-8A8F-7DE5215B5F24}" type="presParOf" srcId="{8A9D4196-AF6E-41DB-8421-C7E59344948D}" destId="{E6AD0C22-2AE7-4024-B295-9B13388C533C}" srcOrd="3" destOrd="0" presId="urn:microsoft.com/office/officeart/2008/layout/AlternatingHexagons"/>
    <dgm:cxn modelId="{DFF02D3C-8BF0-40AD-9063-B65E3FAA6AEF}" type="presParOf" srcId="{8A9D4196-AF6E-41DB-8421-C7E59344948D}" destId="{79BEF137-AA1B-4F16-BE35-15D365BAEBF1}" srcOrd="4" destOrd="0" presId="urn:microsoft.com/office/officeart/2008/layout/AlternatingHexagons"/>
    <dgm:cxn modelId="{4CAC0B02-D425-48AA-8661-7C909367D58E}" type="presParOf" srcId="{0CDA7234-526B-4E5E-AD0E-C4189ABD2C5B}" destId="{69B0934E-5443-4180-8801-C2AE182C75DF}" srcOrd="1" destOrd="0" presId="urn:microsoft.com/office/officeart/2008/layout/AlternatingHexagons"/>
    <dgm:cxn modelId="{22ADB2FA-CA6C-44F2-BF34-FD124613B7B8}" type="presParOf" srcId="{0CDA7234-526B-4E5E-AD0E-C4189ABD2C5B}" destId="{E7D61B01-D75A-43B3-AA6B-52CD0BAEDA7C}" srcOrd="2" destOrd="0" presId="urn:microsoft.com/office/officeart/2008/layout/AlternatingHexagons"/>
    <dgm:cxn modelId="{82FEAFC8-D615-487E-86A4-AD1E06400818}" type="presParOf" srcId="{E7D61B01-D75A-43B3-AA6B-52CD0BAEDA7C}" destId="{11AA1082-11AB-4D18-8C49-742B2283434F}" srcOrd="0" destOrd="0" presId="urn:microsoft.com/office/officeart/2008/layout/AlternatingHexagons"/>
    <dgm:cxn modelId="{F629E007-795E-41D1-B3FD-7C8B40132BDF}" type="presParOf" srcId="{E7D61B01-D75A-43B3-AA6B-52CD0BAEDA7C}" destId="{224C2200-11BF-4BB2-874E-53B66F6D12C4}" srcOrd="1" destOrd="0" presId="urn:microsoft.com/office/officeart/2008/layout/AlternatingHexagons"/>
    <dgm:cxn modelId="{BC9E3BFF-BB95-488A-9E62-AF265A8C6A29}" type="presParOf" srcId="{E7D61B01-D75A-43B3-AA6B-52CD0BAEDA7C}" destId="{B35F9B21-E7BB-4A84-B37F-C184E6BC0526}" srcOrd="2" destOrd="0" presId="urn:microsoft.com/office/officeart/2008/layout/AlternatingHexagons"/>
    <dgm:cxn modelId="{9594FEEB-B482-4E93-9055-252C3C31EDBF}" type="presParOf" srcId="{E7D61B01-D75A-43B3-AA6B-52CD0BAEDA7C}" destId="{08B978AF-8156-4B7E-B073-3300EBC477AD}" srcOrd="3" destOrd="0" presId="urn:microsoft.com/office/officeart/2008/layout/AlternatingHexagons"/>
    <dgm:cxn modelId="{65D0250B-A4A8-49A4-820E-DF55B7A1CC68}" type="presParOf" srcId="{E7D61B01-D75A-43B3-AA6B-52CD0BAEDA7C}" destId="{C7AC67D5-DF06-465D-96EA-7B531BC68FB3}" srcOrd="4" destOrd="0" presId="urn:microsoft.com/office/officeart/2008/layout/AlternatingHexagons"/>
    <dgm:cxn modelId="{EDBB211F-9DC1-4647-BDB1-BF5932635D17}" type="presParOf" srcId="{0CDA7234-526B-4E5E-AD0E-C4189ABD2C5B}" destId="{23DFCA4F-367B-4F00-B6BA-5AE890BF606B}" srcOrd="3" destOrd="0" presId="urn:microsoft.com/office/officeart/2008/layout/AlternatingHexagons"/>
    <dgm:cxn modelId="{9E08408B-6018-4A09-A727-9130CE6BDB8F}" type="presParOf" srcId="{0CDA7234-526B-4E5E-AD0E-C4189ABD2C5B}" destId="{1B2EA9FA-09DF-4F50-81D9-44B25F40662C}" srcOrd="4" destOrd="0" presId="urn:microsoft.com/office/officeart/2008/layout/AlternatingHexagons"/>
    <dgm:cxn modelId="{5C8308C8-3272-4548-B133-56B947C9C4EB}" type="presParOf" srcId="{1B2EA9FA-09DF-4F50-81D9-44B25F40662C}" destId="{5ECADB92-9390-4FD1-9977-47D8BD066BEC}" srcOrd="0" destOrd="0" presId="urn:microsoft.com/office/officeart/2008/layout/AlternatingHexagons"/>
    <dgm:cxn modelId="{A9BFE281-C738-4730-959C-86E929C857E3}" type="presParOf" srcId="{1B2EA9FA-09DF-4F50-81D9-44B25F40662C}" destId="{C22AFC68-ACDD-4409-84B3-53990B39517E}" srcOrd="1" destOrd="0" presId="urn:microsoft.com/office/officeart/2008/layout/AlternatingHexagons"/>
    <dgm:cxn modelId="{83D88B29-ADB7-40E6-A1B6-E7C753A7CA5C}" type="presParOf" srcId="{1B2EA9FA-09DF-4F50-81D9-44B25F40662C}" destId="{90645CF9-E4C4-40A0-B04D-B05C3AF287CE}" srcOrd="2" destOrd="0" presId="urn:microsoft.com/office/officeart/2008/layout/AlternatingHexagons"/>
    <dgm:cxn modelId="{B2861134-AD89-45FD-9348-BFE5BDC78CA0}" type="presParOf" srcId="{1B2EA9FA-09DF-4F50-81D9-44B25F40662C}" destId="{30B6F521-DECF-4195-8D52-1908497D8EC1}" srcOrd="3" destOrd="0" presId="urn:microsoft.com/office/officeart/2008/layout/AlternatingHexagons"/>
    <dgm:cxn modelId="{78906BF0-932D-4480-9C7B-7530C60AB2A5}" type="presParOf" srcId="{1B2EA9FA-09DF-4F50-81D9-44B25F40662C}" destId="{BFFECDAC-D4D3-49D6-9D60-60042BF506BB}"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5B50C4-C688-4F62-964D-D48B70194C30}">
      <dsp:nvSpPr>
        <dsp:cNvPr id="0" name=""/>
        <dsp:cNvSpPr/>
      </dsp:nvSpPr>
      <dsp:spPr>
        <a:xfrm>
          <a:off x="5034136" y="1540906"/>
          <a:ext cx="1883330" cy="1883330"/>
        </a:xfrm>
        <a:prstGeom prst="gear9">
          <a:avLst/>
        </a:prstGeom>
        <a:solidFill>
          <a:schemeClr val="accent1">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ro-RO" sz="1700" b="1" kern="1200" dirty="0">
              <a:solidFill>
                <a:srgbClr val="FF0000"/>
              </a:solidFill>
            </a:rPr>
            <a:t>Cultura generală</a:t>
          </a:r>
          <a:endParaRPr lang="en-US" sz="1700" b="1" kern="1200" dirty="0">
            <a:solidFill>
              <a:srgbClr val="FF0000"/>
            </a:solidFill>
          </a:endParaRPr>
        </a:p>
      </dsp:txBody>
      <dsp:txXfrm>
        <a:off x="5412769" y="1982067"/>
        <a:ext cx="1126064" cy="968071"/>
      </dsp:txXfrm>
    </dsp:sp>
    <dsp:sp modelId="{53F602B8-0EC8-40E5-95E0-9F7F00B260FE}">
      <dsp:nvSpPr>
        <dsp:cNvPr id="0" name=""/>
        <dsp:cNvSpPr/>
      </dsp:nvSpPr>
      <dsp:spPr>
        <a:xfrm>
          <a:off x="3914632" y="1095755"/>
          <a:ext cx="1369694" cy="1369694"/>
        </a:xfrm>
        <a:prstGeom prst="gear6">
          <a:avLst/>
        </a:prstGeom>
        <a:solidFill>
          <a:schemeClr val="accent1">
            <a:alpha val="90000"/>
            <a:hueOff val="0"/>
            <a:satOff val="0"/>
            <a:lumOff val="0"/>
            <a:alphaOff val="-2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a:off x="4259457" y="1442664"/>
        <a:ext cx="680044" cy="675876"/>
      </dsp:txXfrm>
    </dsp:sp>
    <dsp:sp modelId="{1388EE62-8EFD-4955-853F-9FE23376A5C1}">
      <dsp:nvSpPr>
        <dsp:cNvPr id="0" name=""/>
        <dsp:cNvSpPr/>
      </dsp:nvSpPr>
      <dsp:spPr>
        <a:xfrm>
          <a:off x="3469481" y="1986057"/>
          <a:ext cx="1198482" cy="719089"/>
        </a:xfrm>
        <a:prstGeom prst="roundRect">
          <a:avLst>
            <a:gd name="adj" fmla="val 10000"/>
          </a:avLst>
        </a:prstGeom>
        <a:solidFill>
          <a:srgbClr val="FFC000">
            <a:alpha val="90000"/>
          </a:srgbClr>
        </a:solidFill>
        <a:ln w="76200" cap="flat" cmpd="sng" algn="ctr">
          <a:solidFill>
            <a:srgbClr val="FF0000">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ro-RO" sz="1300" b="1" kern="1200" dirty="0"/>
            <a:t>Cultura tehnică, științifică</a:t>
          </a:r>
          <a:endParaRPr lang="en-US" sz="1300" b="1" kern="1200" dirty="0"/>
        </a:p>
      </dsp:txBody>
      <dsp:txXfrm>
        <a:off x="3490542" y="2007118"/>
        <a:ext cx="1156360" cy="676967"/>
      </dsp:txXfrm>
    </dsp:sp>
    <dsp:sp modelId="{4ED4835D-3DD3-4F97-97AC-ABBBED9EC2A2}">
      <dsp:nvSpPr>
        <dsp:cNvPr id="0" name=""/>
        <dsp:cNvSpPr/>
      </dsp:nvSpPr>
      <dsp:spPr>
        <a:xfrm rot="20700000">
          <a:off x="4681801" y="150806"/>
          <a:ext cx="1342021" cy="1342021"/>
        </a:xfrm>
        <a:prstGeom prst="gear6">
          <a:avLst/>
        </a:prstGeom>
        <a:solidFill>
          <a:schemeClr val="accent1">
            <a:alpha val="90000"/>
            <a:hueOff val="0"/>
            <a:satOff val="0"/>
            <a:lumOff val="0"/>
            <a:alpha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dirty="0"/>
        </a:p>
      </dsp:txBody>
      <dsp:txXfrm rot="-20700000">
        <a:off x="4976145" y="445150"/>
        <a:ext cx="753332" cy="753332"/>
      </dsp:txXfrm>
    </dsp:sp>
    <dsp:sp modelId="{675A3B3A-FE4B-4838-A258-96474D088587}">
      <dsp:nvSpPr>
        <dsp:cNvPr id="0" name=""/>
        <dsp:cNvSpPr/>
      </dsp:nvSpPr>
      <dsp:spPr>
        <a:xfrm>
          <a:off x="5695235" y="445150"/>
          <a:ext cx="1198482" cy="719089"/>
        </a:xfrm>
        <a:prstGeom prst="roundRect">
          <a:avLst>
            <a:gd name="adj" fmla="val 10000"/>
          </a:avLst>
        </a:prstGeom>
        <a:solidFill>
          <a:schemeClr val="accent3">
            <a:lumMod val="60000"/>
            <a:lumOff val="40000"/>
            <a:alpha val="90000"/>
          </a:schemeClr>
        </a:solidFill>
        <a:ln w="76200" cap="flat" cmpd="sng" algn="ctr">
          <a:solidFill>
            <a:schemeClr val="accent2">
              <a:lumMod val="75000"/>
              <a:alpha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ro-RO" sz="1300" b="1" kern="1200" dirty="0"/>
            <a:t>Cultura umanistă</a:t>
          </a:r>
          <a:endParaRPr lang="en-US" sz="1300" b="1" kern="1200" dirty="0"/>
        </a:p>
      </dsp:txBody>
      <dsp:txXfrm>
        <a:off x="5716296" y="466211"/>
        <a:ext cx="1156360" cy="676967"/>
      </dsp:txXfrm>
    </dsp:sp>
    <dsp:sp modelId="{BA705DDE-7CDC-4715-A12D-D5534C6FC8D8}">
      <dsp:nvSpPr>
        <dsp:cNvPr id="0" name=""/>
        <dsp:cNvSpPr/>
      </dsp:nvSpPr>
      <dsp:spPr>
        <a:xfrm>
          <a:off x="4857302" y="1261388"/>
          <a:ext cx="2410662" cy="2410662"/>
        </a:xfrm>
        <a:prstGeom prst="circularArrow">
          <a:avLst>
            <a:gd name="adj1" fmla="val 4688"/>
            <a:gd name="adj2" fmla="val 299029"/>
            <a:gd name="adj3" fmla="val 2494599"/>
            <a:gd name="adj4" fmla="val 15908541"/>
            <a:gd name="adj5" fmla="val 5469"/>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15D278-C9B1-46D8-945E-CC40CC937E38}">
      <dsp:nvSpPr>
        <dsp:cNvPr id="0" name=""/>
        <dsp:cNvSpPr/>
      </dsp:nvSpPr>
      <dsp:spPr>
        <a:xfrm>
          <a:off x="3672061" y="795998"/>
          <a:ext cx="1751497" cy="1751497"/>
        </a:xfrm>
        <a:prstGeom prst="leftCircularArrow">
          <a:avLst>
            <a:gd name="adj1" fmla="val 6452"/>
            <a:gd name="adj2" fmla="val 429999"/>
            <a:gd name="adj3" fmla="val 10489124"/>
            <a:gd name="adj4" fmla="val 14837806"/>
            <a:gd name="adj5" fmla="val 7527"/>
          </a:avLst>
        </a:prstGeom>
        <a:solidFill>
          <a:schemeClr val="accent1">
            <a:shade val="90000"/>
            <a:hueOff val="281441"/>
            <a:satOff val="357"/>
            <a:lumOff val="1617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0231ABA-5ED6-4F4F-B135-ED3C85A4CA36}">
      <dsp:nvSpPr>
        <dsp:cNvPr id="0" name=""/>
        <dsp:cNvSpPr/>
      </dsp:nvSpPr>
      <dsp:spPr>
        <a:xfrm>
          <a:off x="4371377" y="-139842"/>
          <a:ext cx="1888466" cy="1888466"/>
        </a:xfrm>
        <a:prstGeom prst="circularArrow">
          <a:avLst>
            <a:gd name="adj1" fmla="val 5984"/>
            <a:gd name="adj2" fmla="val 394124"/>
            <a:gd name="adj3" fmla="val 13313824"/>
            <a:gd name="adj4" fmla="val 10508221"/>
            <a:gd name="adj5" fmla="val 6981"/>
          </a:avLst>
        </a:prstGeom>
        <a:solidFill>
          <a:schemeClr val="accent1">
            <a:shade val="90000"/>
            <a:hueOff val="562883"/>
            <a:satOff val="715"/>
            <a:lumOff val="32356"/>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B13F17-5653-4168-9D31-DC736834496B}">
      <dsp:nvSpPr>
        <dsp:cNvPr id="0" name=""/>
        <dsp:cNvSpPr/>
      </dsp:nvSpPr>
      <dsp:spPr>
        <a:xfrm rot="5400000">
          <a:off x="4829508" y="82647"/>
          <a:ext cx="1269255" cy="1104252"/>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o-RO" sz="1400" b="1" kern="1200" dirty="0"/>
            <a:t>Valori</a:t>
          </a:r>
          <a:r>
            <a:rPr lang="ro-RO" sz="1200" b="1" kern="1200" dirty="0"/>
            <a:t> </a:t>
          </a:r>
          <a:endParaRPr lang="en-US" sz="1200" b="1" kern="1200" dirty="0"/>
        </a:p>
      </dsp:txBody>
      <dsp:txXfrm rot="-5400000">
        <a:off x="5084088" y="197938"/>
        <a:ext cx="760094" cy="873671"/>
      </dsp:txXfrm>
    </dsp:sp>
    <dsp:sp modelId="{9239F6F9-1AA5-48D7-925A-C9CC560CEC77}">
      <dsp:nvSpPr>
        <dsp:cNvPr id="0" name=""/>
        <dsp:cNvSpPr/>
      </dsp:nvSpPr>
      <dsp:spPr>
        <a:xfrm>
          <a:off x="6049771" y="253997"/>
          <a:ext cx="1416489" cy="761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vi-VN" sz="1200" kern="1200" dirty="0"/>
            <a:t>ghidează restul culturii</a:t>
          </a:r>
          <a:endParaRPr lang="en-US" sz="1200" kern="1200" dirty="0"/>
        </a:p>
      </dsp:txBody>
      <dsp:txXfrm>
        <a:off x="6049771" y="253997"/>
        <a:ext cx="1416489" cy="761553"/>
      </dsp:txXfrm>
    </dsp:sp>
    <dsp:sp modelId="{79BEF137-AA1B-4F16-BE35-15D365BAEBF1}">
      <dsp:nvSpPr>
        <dsp:cNvPr id="0" name=""/>
        <dsp:cNvSpPr/>
      </dsp:nvSpPr>
      <dsp:spPr>
        <a:xfrm rot="5400000">
          <a:off x="3636915" y="82647"/>
          <a:ext cx="1269255" cy="1104252"/>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3891495" y="197938"/>
        <a:ext cx="760094" cy="873671"/>
      </dsp:txXfrm>
    </dsp:sp>
    <dsp:sp modelId="{11AA1082-11AB-4D18-8C49-742B2283434F}">
      <dsp:nvSpPr>
        <dsp:cNvPr id="0" name=""/>
        <dsp:cNvSpPr/>
      </dsp:nvSpPr>
      <dsp:spPr>
        <a:xfrm rot="5400000">
          <a:off x="4230927" y="1067522"/>
          <a:ext cx="1269255" cy="1289192"/>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o-RO" sz="1400" b="1" kern="1200" dirty="0">
              <a:latin typeface="Times New Roman" pitchFamily="18" charset="0"/>
              <a:cs typeface="Times New Roman" pitchFamily="18" charset="0"/>
            </a:rPr>
            <a:t>Artefacte</a:t>
          </a:r>
          <a:r>
            <a:rPr lang="ro-RO" sz="1200" kern="1200" dirty="0"/>
            <a:t> </a:t>
          </a:r>
          <a:endParaRPr lang="en-US" sz="1200" kern="1200" dirty="0"/>
        </a:p>
      </dsp:txBody>
      <dsp:txXfrm rot="-5400000">
        <a:off x="4435824" y="1289034"/>
        <a:ext cx="859462" cy="846170"/>
      </dsp:txXfrm>
    </dsp:sp>
    <dsp:sp modelId="{224C2200-11BF-4BB2-874E-53B66F6D12C4}">
      <dsp:nvSpPr>
        <dsp:cNvPr id="0" name=""/>
        <dsp:cNvSpPr/>
      </dsp:nvSpPr>
      <dsp:spPr>
        <a:xfrm>
          <a:off x="2896939" y="1331341"/>
          <a:ext cx="1370796" cy="761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r" defTabSz="533400">
            <a:lnSpc>
              <a:spcPct val="90000"/>
            </a:lnSpc>
            <a:spcBef>
              <a:spcPct val="0"/>
            </a:spcBef>
            <a:spcAft>
              <a:spcPct val="35000"/>
            </a:spcAft>
            <a:buNone/>
          </a:pPr>
          <a:r>
            <a:rPr lang="vi-VN" sz="1200" kern="1200" dirty="0"/>
            <a:t>derivă din valorile culturale și din norme</a:t>
          </a:r>
          <a:endParaRPr lang="en-US" sz="1200" kern="1200" dirty="0"/>
        </a:p>
      </dsp:txBody>
      <dsp:txXfrm>
        <a:off x="2896939" y="1331341"/>
        <a:ext cx="1370796" cy="761553"/>
      </dsp:txXfrm>
    </dsp:sp>
    <dsp:sp modelId="{C7AC67D5-DF06-465D-96EA-7B531BC68FB3}">
      <dsp:nvSpPr>
        <dsp:cNvPr id="0" name=""/>
        <dsp:cNvSpPr/>
      </dsp:nvSpPr>
      <dsp:spPr>
        <a:xfrm rot="5400000">
          <a:off x="5423520" y="1159992"/>
          <a:ext cx="1269255" cy="1104252"/>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5678100" y="1275283"/>
        <a:ext cx="760094" cy="873671"/>
      </dsp:txXfrm>
    </dsp:sp>
    <dsp:sp modelId="{5ECADB92-9390-4FD1-9977-47D8BD066BEC}">
      <dsp:nvSpPr>
        <dsp:cNvPr id="0" name=""/>
        <dsp:cNvSpPr/>
      </dsp:nvSpPr>
      <dsp:spPr>
        <a:xfrm rot="5400000">
          <a:off x="4829508" y="2237336"/>
          <a:ext cx="1269255" cy="1104252"/>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o-RO" sz="1400" b="1" kern="1200" dirty="0"/>
            <a:t>Norme </a:t>
          </a:r>
          <a:endParaRPr lang="en-US" sz="1400" b="1" kern="1200" dirty="0"/>
        </a:p>
      </dsp:txBody>
      <dsp:txXfrm rot="-5400000">
        <a:off x="5084088" y="2352627"/>
        <a:ext cx="760094" cy="873671"/>
      </dsp:txXfrm>
    </dsp:sp>
    <dsp:sp modelId="{C22AFC68-ACDD-4409-84B3-53990B39517E}">
      <dsp:nvSpPr>
        <dsp:cNvPr id="0" name=""/>
        <dsp:cNvSpPr/>
      </dsp:nvSpPr>
      <dsp:spPr>
        <a:xfrm>
          <a:off x="6049771" y="2408686"/>
          <a:ext cx="1416489" cy="761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vi-VN" sz="1200" kern="1200" dirty="0"/>
            <a:t>expectații ale comportamentului diferit al oamenilor în diferite situații</a:t>
          </a:r>
          <a:endParaRPr lang="en-US" sz="1200" kern="1200" dirty="0"/>
        </a:p>
      </dsp:txBody>
      <dsp:txXfrm>
        <a:off x="6049771" y="2408686"/>
        <a:ext cx="1416489" cy="761553"/>
      </dsp:txXfrm>
    </dsp:sp>
    <dsp:sp modelId="{BFFECDAC-D4D3-49D6-9D60-60042BF506BB}">
      <dsp:nvSpPr>
        <dsp:cNvPr id="0" name=""/>
        <dsp:cNvSpPr/>
      </dsp:nvSpPr>
      <dsp:spPr>
        <a:xfrm rot="5400000">
          <a:off x="3636915" y="2237336"/>
          <a:ext cx="1269255" cy="1104252"/>
        </a:xfrm>
        <a:prstGeom prst="hexagon">
          <a:avLst>
            <a:gd name="adj" fmla="val 25000"/>
            <a:gd name="vf" fmla="val 11547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3891495" y="2352627"/>
        <a:ext cx="760094" cy="873671"/>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11/4/2019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sites.google.com/site/proiecteinterdisciplinare2/"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ro.wikipedia.org/w/index.php?title=Norme&amp;action=edit&amp;redlink=1" TargetMode="External"/><Relationship Id="rId2" Type="http://schemas.openxmlformats.org/officeDocument/2006/relationships/hyperlink" Target="https://ro.wikipedia.org/w/index.php?title=Valori&amp;action=edit&amp;redlink=1" TargetMode="External"/><Relationship Id="rId1" Type="http://schemas.openxmlformats.org/officeDocument/2006/relationships/slideLayout" Target="../slideLayouts/slideLayout2.xml"/><Relationship Id="rId4" Type="http://schemas.openxmlformats.org/officeDocument/2006/relationships/hyperlink" Target="https://ro.wikipedia.org/w/index.php?title=Artefacte&amp;action=edit&amp;redlink=1" TargetMode="Externa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www.tribunainvatamantului.ro/interdisciplinaritate-transdisciplinaritate-si-pluridisciplinaritate-in-cadrul-orelor-de-literatura/"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dexonline.ro/surs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6643" y="643704"/>
            <a:ext cx="8689976" cy="3083167"/>
          </a:xfrm>
          <a:solidFill>
            <a:srgbClr val="FFFF00"/>
          </a:solidFill>
        </p:spPr>
        <p:txBody>
          <a:bodyPr>
            <a:normAutofit/>
          </a:bodyPr>
          <a:lstStyle/>
          <a:p>
            <a:br>
              <a:rPr lang="ro-RO" sz="3100" b="1" dirty="0">
                <a:latin typeface="Arial" pitchFamily="34" charset="0"/>
                <a:cs typeface="Arial" pitchFamily="34" charset="0"/>
              </a:rPr>
            </a:br>
            <a:r>
              <a:rPr lang="ro-RO" sz="3100" b="1" dirty="0">
                <a:latin typeface="Arial" pitchFamily="34" charset="0"/>
                <a:cs typeface="Arial" pitchFamily="34" charset="0"/>
              </a:rPr>
              <a:t>LIMBA ROMÂNĂ – </a:t>
            </a:r>
            <a:br>
              <a:rPr lang="ro-RO" sz="3100" b="1" dirty="0">
                <a:latin typeface="Arial" pitchFamily="34" charset="0"/>
                <a:cs typeface="Arial" pitchFamily="34" charset="0"/>
              </a:rPr>
            </a:br>
            <a:r>
              <a:rPr lang="ro-RO" sz="3100" b="1" dirty="0">
                <a:latin typeface="Arial" pitchFamily="34" charset="0"/>
                <a:cs typeface="Arial" pitchFamily="34" charset="0"/>
              </a:rPr>
              <a:t>O SINGURĂ DISCIPLINĂ – </a:t>
            </a:r>
            <a:br>
              <a:rPr lang="ro-RO" sz="3100" b="1" dirty="0">
                <a:latin typeface="Arial" pitchFamily="34" charset="0"/>
                <a:cs typeface="Arial" pitchFamily="34" charset="0"/>
              </a:rPr>
            </a:br>
            <a:r>
              <a:rPr lang="ro-RO" sz="3100" b="1" dirty="0">
                <a:latin typeface="Arial" pitchFamily="34" charset="0"/>
                <a:cs typeface="Arial" pitchFamily="34" charset="0"/>
              </a:rPr>
              <a:t>DOUĂ PROGRAME – </a:t>
            </a:r>
            <a:br>
              <a:rPr lang="ro-RO" sz="3100" b="1" dirty="0">
                <a:latin typeface="Arial" pitchFamily="34" charset="0"/>
                <a:cs typeface="Arial" pitchFamily="34" charset="0"/>
              </a:rPr>
            </a:br>
            <a:r>
              <a:rPr lang="ro-RO" sz="3100" b="1" dirty="0">
                <a:latin typeface="Arial" pitchFamily="34" charset="0"/>
                <a:cs typeface="Arial" pitchFamily="34" charset="0"/>
              </a:rPr>
              <a:t>O nouă paradigmă educațională</a:t>
            </a:r>
            <a:br>
              <a:rPr lang="ro-RO" dirty="0">
                <a:latin typeface="Arial" pitchFamily="34" charset="0"/>
                <a:cs typeface="Arial" pitchFamily="34" charset="0"/>
              </a:rPr>
            </a:br>
            <a:r>
              <a:rPr lang="ro-RO" dirty="0">
                <a:latin typeface="Arial" pitchFamily="34" charset="0"/>
                <a:cs typeface="Arial" pitchFamily="34" charset="0"/>
              </a:rPr>
              <a:t> </a:t>
            </a:r>
            <a:endParaRPr lang="ro-RO" sz="3200" b="1" dirty="0">
              <a:latin typeface="Times New Roman" pitchFamily="18" charset="0"/>
              <a:cs typeface="Times New Roman" pitchFamily="18" charset="0"/>
            </a:endParaRPr>
          </a:p>
        </p:txBody>
      </p:sp>
      <p:sp>
        <p:nvSpPr>
          <p:cNvPr id="3" name="Subtitle 2"/>
          <p:cNvSpPr>
            <a:spLocks noGrp="1"/>
          </p:cNvSpPr>
          <p:nvPr>
            <p:ph type="subTitle" idx="1"/>
          </p:nvPr>
        </p:nvSpPr>
        <p:spPr>
          <a:xfrm>
            <a:off x="1751012" y="4700954"/>
            <a:ext cx="8689976" cy="556845"/>
          </a:xfrm>
          <a:solidFill>
            <a:schemeClr val="accent4">
              <a:lumMod val="20000"/>
              <a:lumOff val="80000"/>
            </a:schemeClr>
          </a:solidFill>
        </p:spPr>
        <p:txBody>
          <a:bodyPr>
            <a:normAutofit fontScale="77500" lnSpcReduction="20000"/>
          </a:bodyPr>
          <a:lstStyle/>
          <a:p>
            <a:pPr algn="r"/>
            <a:r>
              <a:rPr lang="ro-RO" sz="1400" b="1" cap="none" dirty="0">
                <a:solidFill>
                  <a:schemeClr val="tx1"/>
                </a:solidFill>
              </a:rPr>
              <a:t>Prof. univ. dr. habilit. Mina-Maria Rusu, </a:t>
            </a:r>
          </a:p>
          <a:p>
            <a:pPr algn="r"/>
            <a:r>
              <a:rPr lang="ro-RO" sz="1400" b="1" cap="none" dirty="0">
                <a:solidFill>
                  <a:schemeClr val="tx1"/>
                </a:solidFill>
              </a:rPr>
              <a:t>inspector general M.E.N.</a:t>
            </a:r>
          </a:p>
        </p:txBody>
      </p:sp>
    </p:spTree>
    <p:extLst>
      <p:ext uri="{BB962C8B-B14F-4D97-AF65-F5344CB8AC3E}">
        <p14:creationId xmlns:p14="http://schemas.microsoft.com/office/powerpoint/2010/main" val="284352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032153"/>
          </a:xfrm>
        </p:spPr>
        <p:txBody>
          <a:bodyPr>
            <a:normAutofit/>
          </a:bodyPr>
          <a:lstStyle/>
          <a:p>
            <a:r>
              <a:rPr lang="vi-VN" sz="2000" dirty="0">
                <a:latin typeface="Times New Roman" pitchFamily="18" charset="0"/>
                <a:cs typeface="Times New Roman" pitchFamily="18" charset="0"/>
              </a:rPr>
              <a:t>Educația interculturală răspunde nevoilor și cerințelor unei educații de calitate</a:t>
            </a:r>
            <a:r>
              <a:rPr lang="ro-RO" sz="2000" dirty="0">
                <a:latin typeface="Times New Roman" pitchFamily="18" charset="0"/>
                <a:cs typeface="Times New Roman" pitchFamily="18" charset="0"/>
              </a:rPr>
              <a:t> prin</a:t>
            </a:r>
            <a:r>
              <a:rPr lang="vi-VN" sz="2000" dirty="0">
                <a:latin typeface="Times New Roman" pitchFamily="18" charset="0"/>
                <a:cs typeface="Times New Roman" pitchFamily="18" charset="0"/>
              </a:rPr>
              <a:t>:</a:t>
            </a:r>
            <a:br>
              <a:rPr lang="ro-RO" sz="2000" dirty="0">
                <a:latin typeface="Times New Roman" pitchFamily="18" charset="0"/>
                <a:cs typeface="Times New Roman" pitchFamily="18" charset="0"/>
              </a:rPr>
            </a:br>
            <a:endParaRPr lang="en-US" sz="2000" dirty="0"/>
          </a:p>
        </p:txBody>
      </p:sp>
      <p:sp>
        <p:nvSpPr>
          <p:cNvPr id="3" name="Content Placeholder 2"/>
          <p:cNvSpPr>
            <a:spLocks noGrp="1"/>
          </p:cNvSpPr>
          <p:nvPr>
            <p:ph sz="quarter" idx="13"/>
          </p:nvPr>
        </p:nvSpPr>
        <p:spPr>
          <a:xfrm>
            <a:off x="913774" y="1781300"/>
            <a:ext cx="10363826" cy="4009900"/>
          </a:xfrm>
        </p:spPr>
        <p:txBody>
          <a:bodyPr>
            <a:normAutofit fontScale="85000" lnSpcReduction="20000"/>
          </a:bodyPr>
          <a:lstStyle/>
          <a:p>
            <a:pPr algn="just"/>
            <a:endParaRPr lang="vi-VN" dirty="0">
              <a:latin typeface="Times New Roman" pitchFamily="18" charset="0"/>
              <a:cs typeface="Times New Roman" pitchFamily="18" charset="0"/>
            </a:endParaRPr>
          </a:p>
          <a:p>
            <a:pPr marL="742950" lvl="1" indent="-285750" algn="just"/>
            <a:r>
              <a:rPr lang="ro-RO" sz="2200" cap="none" dirty="0">
                <a:latin typeface="Times New Roman" pitchFamily="18" charset="0"/>
                <a:cs typeface="Times New Roman" pitchFamily="18" charset="0"/>
              </a:rPr>
              <a:t>D</a:t>
            </a:r>
            <a:r>
              <a:rPr lang="vi-VN" sz="2200" cap="none" dirty="0">
                <a:latin typeface="Times New Roman" pitchFamily="18" charset="0"/>
                <a:cs typeface="Times New Roman" pitchFamily="18" charset="0"/>
              </a:rPr>
              <a:t>obândirea de abilități, cunoștințe și atitudini</a:t>
            </a:r>
            <a:r>
              <a:rPr lang="ro-RO" sz="2200" cap="none" dirty="0">
                <a:latin typeface="Times New Roman" pitchFamily="18" charset="0"/>
                <a:cs typeface="Times New Roman" pitchFamily="18" charset="0"/>
              </a:rPr>
              <a:t> pedagogice complexe</a:t>
            </a:r>
            <a:r>
              <a:rPr lang="vi-VN" sz="2200" cap="none" dirty="0">
                <a:latin typeface="Times New Roman" pitchFamily="18" charset="0"/>
                <a:cs typeface="Times New Roman" pitchFamily="18" charset="0"/>
              </a:rPr>
              <a:t>; </a:t>
            </a:r>
            <a:endParaRPr lang="ro-RO" sz="2200" cap="none" dirty="0">
              <a:latin typeface="Times New Roman" pitchFamily="18" charset="0"/>
              <a:cs typeface="Times New Roman" pitchFamily="18" charset="0"/>
            </a:endParaRPr>
          </a:p>
          <a:p>
            <a:pPr marL="742950" lvl="1" indent="-285750" algn="just"/>
            <a:r>
              <a:rPr lang="ro-RO" sz="2200" cap="none" dirty="0">
                <a:latin typeface="Times New Roman" pitchFamily="18" charset="0"/>
                <a:cs typeface="Times New Roman" pitchFamily="18" charset="0"/>
              </a:rPr>
              <a:t>Familiarizarea profesorilor și a elevilor (parteneri implicați în actul educațional) cu </a:t>
            </a:r>
            <a:r>
              <a:rPr lang="vi-VN" sz="2200" cap="none" dirty="0">
                <a:latin typeface="Times New Roman" pitchFamily="18" charset="0"/>
                <a:cs typeface="Times New Roman" pitchFamily="18" charset="0"/>
              </a:rPr>
              <a:t>diversitatea experiențelor de învățare</a:t>
            </a:r>
            <a:r>
              <a:rPr lang="ro-RO" sz="2200" cap="none" dirty="0">
                <a:latin typeface="Times New Roman" pitchFamily="18" charset="0"/>
                <a:cs typeface="Times New Roman" pitchFamily="18" charset="0"/>
              </a:rPr>
              <a:t>;</a:t>
            </a:r>
          </a:p>
          <a:p>
            <a:pPr marL="742950" lvl="1" indent="-285750" algn="just"/>
            <a:r>
              <a:rPr lang="ro-RO" sz="2200" cap="none" dirty="0">
                <a:latin typeface="Times New Roman" pitchFamily="18" charset="0"/>
                <a:cs typeface="Times New Roman" pitchFamily="18" charset="0"/>
              </a:rPr>
              <a:t>Realizarea de </a:t>
            </a:r>
            <a:r>
              <a:rPr lang="vi-VN" sz="2200" cap="none" dirty="0">
                <a:latin typeface="Times New Roman" pitchFamily="18" charset="0"/>
                <a:cs typeface="Times New Roman" pitchFamily="18" charset="0"/>
              </a:rPr>
              <a:t>construcții culturale individuale și colective identita</a:t>
            </a:r>
            <a:r>
              <a:rPr lang="ro-RO" sz="2200" cap="none" dirty="0">
                <a:latin typeface="Times New Roman" pitchFamily="18" charset="0"/>
                <a:cs typeface="Times New Roman" pitchFamily="18" charset="0"/>
              </a:rPr>
              <a:t>re, cu </a:t>
            </a:r>
            <a:r>
              <a:rPr lang="ro-RO" sz="2200" cap="none" dirty="0">
                <a:solidFill>
                  <a:srgbClr val="FF0000"/>
                </a:solidFill>
                <a:latin typeface="Times New Roman" pitchFamily="18" charset="0"/>
                <a:cs typeface="Times New Roman" pitchFamily="18" charset="0"/>
              </a:rPr>
              <a:t>rol referențial </a:t>
            </a:r>
            <a:r>
              <a:rPr lang="ro-RO" sz="2200" cap="none" dirty="0">
                <a:latin typeface="Times New Roman" pitchFamily="18" charset="0"/>
                <a:cs typeface="Times New Roman" pitchFamily="18" charset="0"/>
              </a:rPr>
              <a:t>și </a:t>
            </a:r>
            <a:r>
              <a:rPr lang="ro-RO" sz="2200" cap="none" dirty="0">
                <a:solidFill>
                  <a:srgbClr val="FF0000"/>
                </a:solidFill>
                <a:latin typeface="Times New Roman" pitchFamily="18" charset="0"/>
                <a:cs typeface="Times New Roman" pitchFamily="18" charset="0"/>
              </a:rPr>
              <a:t>reglator</a:t>
            </a:r>
            <a:r>
              <a:rPr lang="ro-RO" sz="2200" cap="none" dirty="0">
                <a:latin typeface="Times New Roman" pitchFamily="18" charset="0"/>
                <a:cs typeface="Times New Roman" pitchFamily="18" charset="0"/>
              </a:rPr>
              <a:t> pentru formare (devenirea elevului și a profesorului său);</a:t>
            </a:r>
          </a:p>
          <a:p>
            <a:pPr marL="742950" lvl="1" indent="-285750" algn="just"/>
            <a:r>
              <a:rPr lang="ro-RO" sz="2200" cap="none" dirty="0">
                <a:latin typeface="Times New Roman" pitchFamily="18" charset="0"/>
                <a:cs typeface="Times New Roman" pitchFamily="18" charset="0"/>
              </a:rPr>
              <a:t>E</a:t>
            </a:r>
            <a:r>
              <a:rPr lang="vi-VN" sz="2200" cap="none" dirty="0">
                <a:latin typeface="Times New Roman" pitchFamily="18" charset="0"/>
                <a:cs typeface="Times New Roman" pitchFamily="18" charset="0"/>
              </a:rPr>
              <a:t>ficaci</a:t>
            </a:r>
            <a:r>
              <a:rPr lang="ro-RO" sz="2200" cap="none" dirty="0">
                <a:latin typeface="Times New Roman" pitchFamily="18" charset="0"/>
                <a:cs typeface="Times New Roman" pitchFamily="18" charset="0"/>
              </a:rPr>
              <a:t>entizarea</a:t>
            </a:r>
            <a:r>
              <a:rPr lang="vi-VN" sz="2200" cap="none" dirty="0">
                <a:latin typeface="Times New Roman" pitchFamily="18" charset="0"/>
                <a:cs typeface="Times New Roman" pitchFamily="18" charset="0"/>
              </a:rPr>
              <a:t> </a:t>
            </a:r>
            <a:r>
              <a:rPr lang="ro-RO" sz="2200" cap="none" dirty="0">
                <a:latin typeface="Times New Roman" pitchFamily="18" charset="0"/>
                <a:cs typeface="Times New Roman" pitchFamily="18" charset="0"/>
              </a:rPr>
              <a:t>strategiilor </a:t>
            </a:r>
            <a:r>
              <a:rPr lang="vi-VN" sz="2200" cap="none" dirty="0">
                <a:latin typeface="Times New Roman" pitchFamily="18" charset="0"/>
                <a:cs typeface="Times New Roman" pitchFamily="18" charset="0"/>
              </a:rPr>
              <a:t>didactice și îmbunătățirea contribuției lecțiilor la succesul</a:t>
            </a:r>
            <a:r>
              <a:rPr lang="ro-RO" sz="2200" cap="none" dirty="0">
                <a:latin typeface="Times New Roman" pitchFamily="18" charset="0"/>
                <a:cs typeface="Times New Roman" pitchFamily="18" charset="0"/>
              </a:rPr>
              <a:t> școlar și social al elevilor (</a:t>
            </a:r>
            <a:r>
              <a:rPr lang="ro-RO" sz="2200" cap="none" dirty="0">
                <a:solidFill>
                  <a:srgbClr val="FF0000"/>
                </a:solidFill>
                <a:latin typeface="Times New Roman" pitchFamily="18" charset="0"/>
                <a:cs typeface="Times New Roman" pitchFamily="18" charset="0"/>
              </a:rPr>
              <a:t>rolul integrator </a:t>
            </a:r>
            <a:r>
              <a:rPr lang="ro-RO" sz="2200" cap="none" dirty="0">
                <a:latin typeface="Times New Roman" pitchFamily="18" charset="0"/>
                <a:cs typeface="Times New Roman" pitchFamily="18" charset="0"/>
              </a:rPr>
              <a:t>al învățării);</a:t>
            </a:r>
          </a:p>
          <a:p>
            <a:pPr lvl="1" algn="just"/>
            <a:r>
              <a:rPr lang="ro-RO" sz="2200" b="1" cap="none" dirty="0">
                <a:solidFill>
                  <a:srgbClr val="FF0000"/>
                </a:solidFill>
                <a:latin typeface="Times New Roman" pitchFamily="18" charset="0"/>
                <a:cs typeface="Times New Roman" pitchFamily="18" charset="0"/>
              </a:rPr>
              <a:t>! Centrarea pe </a:t>
            </a:r>
            <a:r>
              <a:rPr lang="vi-VN" sz="2200" b="1" cap="none" dirty="0">
                <a:solidFill>
                  <a:srgbClr val="FF0000"/>
                </a:solidFill>
                <a:latin typeface="Times New Roman" pitchFamily="18" charset="0"/>
                <a:cs typeface="Times New Roman" pitchFamily="18" charset="0"/>
              </a:rPr>
              <a:t>grupuri vulnerabile</a:t>
            </a:r>
            <a:r>
              <a:rPr lang="ro-RO" sz="2200" b="1" cap="none" dirty="0">
                <a:solidFill>
                  <a:srgbClr val="FF0000"/>
                </a:solidFill>
                <a:latin typeface="Times New Roman" pitchFamily="18" charset="0"/>
                <a:cs typeface="Times New Roman" pitchFamily="18" charset="0"/>
              </a:rPr>
              <a:t>, cu miza realizării incluziunii sociale</a:t>
            </a:r>
            <a:r>
              <a:rPr lang="vi-VN" sz="2200" b="1" cap="none" dirty="0">
                <a:solidFill>
                  <a:srgbClr val="FF0000"/>
                </a:solidFill>
                <a:latin typeface="Times New Roman" pitchFamily="18" charset="0"/>
                <a:cs typeface="Times New Roman" pitchFamily="18" charset="0"/>
              </a:rPr>
              <a:t> și </a:t>
            </a:r>
            <a:r>
              <a:rPr lang="ro-RO" sz="2200" b="1" cap="none" dirty="0">
                <a:solidFill>
                  <a:srgbClr val="FF0000"/>
                </a:solidFill>
                <a:latin typeface="Times New Roman" pitchFamily="18" charset="0"/>
                <a:cs typeface="Times New Roman" pitchFamily="18" charset="0"/>
              </a:rPr>
              <a:t>a </a:t>
            </a:r>
            <a:r>
              <a:rPr lang="vi-VN" sz="2200" b="1" cap="none" dirty="0">
                <a:solidFill>
                  <a:srgbClr val="FF0000"/>
                </a:solidFill>
                <a:latin typeface="Times New Roman" pitchFamily="18" charset="0"/>
                <a:cs typeface="Times New Roman" pitchFamily="18" charset="0"/>
              </a:rPr>
              <a:t>coeziun</a:t>
            </a:r>
            <a:r>
              <a:rPr lang="ro-RO" sz="2200" b="1" cap="none" dirty="0">
                <a:solidFill>
                  <a:srgbClr val="FF0000"/>
                </a:solidFill>
                <a:latin typeface="Times New Roman" pitchFamily="18" charset="0"/>
                <a:cs typeface="Times New Roman" pitchFamily="18" charset="0"/>
              </a:rPr>
              <a:t>ii</a:t>
            </a:r>
            <a:r>
              <a:rPr lang="vi-VN" sz="2200" b="1" cap="none" dirty="0">
                <a:solidFill>
                  <a:srgbClr val="FF0000"/>
                </a:solidFill>
                <a:latin typeface="Times New Roman" pitchFamily="18" charset="0"/>
                <a:cs typeface="Times New Roman" pitchFamily="18" charset="0"/>
              </a:rPr>
              <a:t> </a:t>
            </a:r>
            <a:r>
              <a:rPr lang="ro-RO" sz="2200" b="1" cap="none" dirty="0">
                <a:solidFill>
                  <a:srgbClr val="FF0000"/>
                </a:solidFill>
                <a:latin typeface="Times New Roman" pitchFamily="18" charset="0"/>
                <a:cs typeface="Times New Roman" pitchFamily="18" charset="0"/>
              </a:rPr>
              <a:t>de grup (pregătirea pentru viața de adult);</a:t>
            </a:r>
          </a:p>
          <a:p>
            <a:pPr marL="742950" lvl="1" indent="-285750" algn="just"/>
            <a:r>
              <a:rPr lang="ro-RO" sz="2200" cap="none" dirty="0">
                <a:latin typeface="Times New Roman" pitchFamily="18" charset="0"/>
                <a:cs typeface="Times New Roman" pitchFamily="18" charset="0"/>
              </a:rPr>
              <a:t>Regăsirea de către educat a diversității etnice din școală în contextul social din viața lui de adult (</a:t>
            </a:r>
            <a:r>
              <a:rPr lang="ro-RO" sz="2200" cap="none" dirty="0">
                <a:solidFill>
                  <a:srgbClr val="FF0000"/>
                </a:solidFill>
                <a:latin typeface="Times New Roman" pitchFamily="18" charset="0"/>
                <a:cs typeface="Times New Roman" pitchFamily="18" charset="0"/>
              </a:rPr>
              <a:t>rol prospectiv</a:t>
            </a:r>
            <a:r>
              <a:rPr lang="ro-RO" sz="2200" cap="none" dirty="0">
                <a:latin typeface="Times New Roman" pitchFamily="18" charset="0"/>
                <a:cs typeface="Times New Roman" pitchFamily="18" charset="0"/>
              </a:rPr>
              <a:t>).</a:t>
            </a:r>
            <a:endParaRPr lang="en-GB" sz="2200" cap="none" dirty="0">
              <a:latin typeface="Times New Roman" pitchFamily="18" charset="0"/>
              <a:cs typeface="Times New Roman" pitchFamily="18" charset="0"/>
            </a:endParaRPr>
          </a:p>
          <a:p>
            <a:endParaRPr lang="en-US" sz="2200" cap="none" dirty="0"/>
          </a:p>
        </p:txBody>
      </p:sp>
    </p:spTree>
    <p:extLst>
      <p:ext uri="{BB962C8B-B14F-4D97-AF65-F5344CB8AC3E}">
        <p14:creationId xmlns:p14="http://schemas.microsoft.com/office/powerpoint/2010/main" val="3225258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984652"/>
          </a:xfrm>
        </p:spPr>
        <p:txBody>
          <a:bodyPr/>
          <a:lstStyle/>
          <a:p>
            <a:r>
              <a:rPr lang="ro-RO" altLang="ro-RO" sz="2400" dirty="0">
                <a:effectLst>
                  <a:outerShdw blurRad="38100" dist="38100" dir="2700000" algn="tl">
                    <a:srgbClr val="C0C0C0"/>
                  </a:outerShdw>
                </a:effectLst>
                <a:latin typeface="Times New Roman" pitchFamily="18" charset="0"/>
                <a:cs typeface="Times New Roman" pitchFamily="18" charset="0"/>
              </a:rPr>
              <a:t>Dezvoltarea integrată a competenţelor</a:t>
            </a:r>
            <a:br>
              <a:rPr lang="ro-RO" altLang="ro-RO" sz="2400" dirty="0">
                <a:effectLst>
                  <a:outerShdw blurRad="38100" dist="38100" dir="2700000" algn="tl">
                    <a:srgbClr val="C0C0C0"/>
                  </a:outerShdw>
                </a:effectLst>
                <a:latin typeface="Times New Roman" pitchFamily="18" charset="0"/>
                <a:cs typeface="Times New Roman" pitchFamily="18" charset="0"/>
              </a:rPr>
            </a:br>
            <a:endParaRPr lang="en-US" sz="2400" dirty="0"/>
          </a:p>
        </p:txBody>
      </p:sp>
      <p:sp>
        <p:nvSpPr>
          <p:cNvPr id="3" name="Content Placeholder 2"/>
          <p:cNvSpPr>
            <a:spLocks noGrp="1"/>
          </p:cNvSpPr>
          <p:nvPr>
            <p:ph sz="quarter" idx="13"/>
          </p:nvPr>
        </p:nvSpPr>
        <p:spPr>
          <a:xfrm>
            <a:off x="913774" y="1710048"/>
            <a:ext cx="10363826" cy="4081152"/>
          </a:xfrm>
        </p:spPr>
        <p:txBody>
          <a:bodyPr>
            <a:normAutofit lnSpcReduction="10000"/>
          </a:bodyPr>
          <a:lstStyle/>
          <a:p>
            <a:pPr marL="457200" lvl="0" indent="-457200">
              <a:buFont typeface="+mj-lt"/>
              <a:buAutoNum type="arabicPeriod"/>
            </a:pPr>
            <a:r>
              <a:rPr lang="ro-RO" cap="none" dirty="0">
                <a:latin typeface="Times New Roman" pitchFamily="18" charset="0"/>
                <a:cs typeface="Times New Roman" pitchFamily="18" charset="0"/>
              </a:rPr>
              <a:t>Înţelegere după auz</a:t>
            </a:r>
          </a:p>
          <a:p>
            <a:pPr marL="457200" lvl="0" indent="-457200">
              <a:buFont typeface="+mj-lt"/>
              <a:buAutoNum type="arabicPeriod"/>
            </a:pPr>
            <a:r>
              <a:rPr lang="ro-RO" cap="none" dirty="0">
                <a:latin typeface="Times New Roman" pitchFamily="18" charset="0"/>
                <a:cs typeface="Times New Roman" pitchFamily="18" charset="0"/>
              </a:rPr>
              <a:t>Vorbire			</a:t>
            </a:r>
          </a:p>
          <a:p>
            <a:pPr marL="457200" lvl="0" indent="-457200">
              <a:buFont typeface="+mj-lt"/>
              <a:buAutoNum type="arabicPeriod"/>
            </a:pPr>
            <a:r>
              <a:rPr lang="ro-RO" cap="none" dirty="0">
                <a:latin typeface="Times New Roman" pitchFamily="18" charset="0"/>
                <a:cs typeface="Times New Roman" pitchFamily="18" charset="0"/>
              </a:rPr>
              <a:t>Lectură</a:t>
            </a:r>
          </a:p>
          <a:p>
            <a:pPr marL="457200" lvl="0" indent="-457200">
              <a:buFont typeface="+mj-lt"/>
              <a:buAutoNum type="arabicPeriod"/>
            </a:pPr>
            <a:r>
              <a:rPr lang="ro-RO" cap="none" dirty="0">
                <a:latin typeface="Times New Roman" pitchFamily="18" charset="0"/>
                <a:cs typeface="Times New Roman" pitchFamily="18" charset="0"/>
              </a:rPr>
              <a:t>Scriere</a:t>
            </a:r>
          </a:p>
          <a:p>
            <a:pPr marL="457200" lvl="0" indent="-457200">
              <a:buFont typeface="+mj-lt"/>
              <a:buAutoNum type="arabicPeriod"/>
            </a:pPr>
            <a:r>
              <a:rPr lang="ro-RO" cap="none" dirty="0">
                <a:latin typeface="Times New Roman" pitchFamily="18" charset="0"/>
                <a:cs typeface="Times New Roman" pitchFamily="18" charset="0"/>
              </a:rPr>
              <a:t>Sensibilitate multi-și interculturală</a:t>
            </a:r>
            <a:endParaRPr lang="en-US" cap="none" dirty="0">
              <a:latin typeface="Times New Roman" pitchFamily="18" charset="0"/>
              <a:cs typeface="Times New Roman" pitchFamily="18" charset="0"/>
            </a:endParaRPr>
          </a:p>
          <a:p>
            <a:pPr marL="285750" indent="-285750"/>
            <a:r>
              <a:rPr lang="ro-RO" i="1" cap="none" dirty="0">
                <a:latin typeface="Times New Roman" pitchFamily="18" charset="0"/>
                <a:cs typeface="Times New Roman" pitchFamily="18" charset="0"/>
              </a:rPr>
              <a:t>Cele două programe de limba și literatura română pentru gimnaziu (2017) – </a:t>
            </a:r>
            <a:r>
              <a:rPr lang="ro-RO" i="1" cap="none" dirty="0">
                <a:solidFill>
                  <a:srgbClr val="FF0000"/>
                </a:solidFill>
                <a:latin typeface="Times New Roman" pitchFamily="18" charset="0"/>
                <a:cs typeface="Times New Roman" pitchFamily="18" charset="0"/>
              </a:rPr>
              <a:t>integrarea într-o nouă paradigmă curriculară . </a:t>
            </a:r>
          </a:p>
          <a:p>
            <a:pPr marL="285750" indent="-285750"/>
            <a:r>
              <a:rPr lang="ro-RO" i="1" cap="none" dirty="0">
                <a:latin typeface="Times New Roman" pitchFamily="18" charset="0"/>
                <a:cs typeface="Times New Roman" pitchFamily="18" charset="0"/>
              </a:rPr>
              <a:t>Viziunea filologică asupra conținuturilor - modificată semnificativ  (</a:t>
            </a:r>
            <a:r>
              <a:rPr lang="ro-RO" i="1" cap="none" dirty="0">
                <a:solidFill>
                  <a:srgbClr val="FF0000"/>
                </a:solidFill>
                <a:latin typeface="Times New Roman" pitchFamily="18" charset="0"/>
                <a:cs typeface="Times New Roman" pitchFamily="18" charset="0"/>
              </a:rPr>
              <a:t>adecvarea la dinamica domeniului de cercetare</a:t>
            </a:r>
            <a:r>
              <a:rPr lang="ro-RO" i="1" cap="none" dirty="0">
                <a:latin typeface="Times New Roman" pitchFamily="18" charset="0"/>
                <a:cs typeface="Times New Roman" pitchFamily="18" charset="0"/>
              </a:rPr>
              <a:t>)</a:t>
            </a:r>
            <a:endParaRPr lang="en-US" cap="none" dirty="0">
              <a:latin typeface="Times New Roman" pitchFamily="18" charset="0"/>
              <a:ea typeface="Tahoma" panose="020B0604030504040204" pitchFamily="34" charset="0"/>
              <a:cs typeface="Times New Roman" pitchFamily="18" charset="0"/>
            </a:endParaRPr>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3305" y="1490348"/>
            <a:ext cx="2626488" cy="252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2890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328571"/>
            <a:ext cx="10364451" cy="1737735"/>
          </a:xfrm>
        </p:spPr>
        <p:txBody>
          <a:bodyPr/>
          <a:lstStyle/>
          <a:p>
            <a:br>
              <a:rPr lang="ro-RO" dirty="0"/>
            </a:br>
            <a:br>
              <a:rPr lang="ro-RO" dirty="0"/>
            </a:br>
            <a:r>
              <a:rPr lang="ro-RO" dirty="0"/>
              <a:t>Interculturalitatea și curriculumul</a:t>
            </a:r>
            <a:endParaRPr lang="en-US" dirty="0"/>
          </a:p>
        </p:txBody>
      </p:sp>
      <p:sp>
        <p:nvSpPr>
          <p:cNvPr id="3" name="Content Placeholder 2"/>
          <p:cNvSpPr>
            <a:spLocks noGrp="1"/>
          </p:cNvSpPr>
          <p:nvPr>
            <p:ph sz="quarter" idx="13"/>
          </p:nvPr>
        </p:nvSpPr>
        <p:spPr/>
        <p:txBody>
          <a:bodyPr>
            <a:normAutofit/>
          </a:bodyPr>
          <a:lstStyle/>
          <a:p>
            <a:r>
              <a:rPr lang="ro-RO" cap="none" dirty="0">
                <a:latin typeface="Times New Roman" pitchFamily="18" charset="0"/>
                <a:cs typeface="Times New Roman" pitchFamily="18" charset="0"/>
              </a:rPr>
              <a:t>P</a:t>
            </a:r>
            <a:r>
              <a:rPr lang="vi-VN" cap="none" dirty="0">
                <a:latin typeface="Times New Roman" pitchFamily="18" charset="0"/>
                <a:cs typeface="Times New Roman" pitchFamily="18" charset="0"/>
              </a:rPr>
              <a:t>redarea unei limbi și cultur</a:t>
            </a:r>
            <a:r>
              <a:rPr lang="ro-RO" cap="none" dirty="0">
                <a:latin typeface="Times New Roman" pitchFamily="18" charset="0"/>
                <a:cs typeface="Times New Roman" pitchFamily="18" charset="0"/>
              </a:rPr>
              <a:t>a</a:t>
            </a:r>
            <a:r>
              <a:rPr lang="vi-VN" cap="none" dirty="0">
                <a:latin typeface="Times New Roman" pitchFamily="18" charset="0"/>
                <a:cs typeface="Times New Roman" pitchFamily="18" charset="0"/>
              </a:rPr>
              <a:t> ei </a:t>
            </a:r>
            <a:r>
              <a:rPr lang="ro-RO" cap="none" dirty="0">
                <a:latin typeface="Times New Roman" pitchFamily="18" charset="0"/>
                <a:cs typeface="Times New Roman" pitchFamily="18" charset="0"/>
              </a:rPr>
              <a:t>asigură formarea unei competențe </a:t>
            </a:r>
            <a:r>
              <a:rPr lang="vi-VN" cap="none" dirty="0">
                <a:latin typeface="Times New Roman" pitchFamily="18" charset="0"/>
                <a:cs typeface="Times New Roman" pitchFamily="18" charset="0"/>
              </a:rPr>
              <a:t>transversal</a:t>
            </a:r>
            <a:r>
              <a:rPr lang="ro-RO" cap="none" dirty="0">
                <a:latin typeface="Times New Roman" pitchFamily="18" charset="0"/>
                <a:cs typeface="Times New Roman" pitchFamily="18" charset="0"/>
              </a:rPr>
              <a:t>e;</a:t>
            </a:r>
            <a:endParaRPr lang="vi-VN" cap="none" dirty="0">
              <a:latin typeface="Times New Roman" pitchFamily="18" charset="0"/>
              <a:cs typeface="Times New Roman" pitchFamily="18" charset="0"/>
            </a:endParaRPr>
          </a:p>
          <a:p>
            <a:r>
              <a:rPr lang="ro-RO" cap="none" dirty="0">
                <a:latin typeface="Times New Roman" pitchFamily="18" charset="0"/>
                <a:cs typeface="Times New Roman" pitchFamily="18" charset="0"/>
              </a:rPr>
              <a:t>C</a:t>
            </a:r>
            <a:r>
              <a:rPr lang="vi-VN" cap="none" dirty="0">
                <a:latin typeface="Times New Roman" pitchFamily="18" charset="0"/>
                <a:cs typeface="Times New Roman" pitchFamily="18" charset="0"/>
              </a:rPr>
              <a:t>rește coerența (conținut, metode, terminologii) </a:t>
            </a:r>
            <a:r>
              <a:rPr lang="ro-RO" cap="none" dirty="0">
                <a:latin typeface="Times New Roman" pitchFamily="18" charset="0"/>
                <a:cs typeface="Times New Roman" pitchFamily="18" charset="0"/>
              </a:rPr>
              <a:t>activităților de învățare</a:t>
            </a:r>
            <a:r>
              <a:rPr lang="vi-VN" cap="none" dirty="0">
                <a:latin typeface="Times New Roman" pitchFamily="18" charset="0"/>
                <a:cs typeface="Times New Roman" pitchFamily="18" charset="0"/>
              </a:rPr>
              <a:t>;</a:t>
            </a:r>
          </a:p>
          <a:p>
            <a:r>
              <a:rPr lang="ro-RO" cap="none" dirty="0">
                <a:latin typeface="Times New Roman" pitchFamily="18" charset="0"/>
                <a:cs typeface="Times New Roman" pitchFamily="18" charset="0"/>
              </a:rPr>
              <a:t>Activează</a:t>
            </a:r>
            <a:r>
              <a:rPr lang="vi-VN" cap="none" dirty="0">
                <a:latin typeface="Times New Roman" pitchFamily="18" charset="0"/>
                <a:cs typeface="Times New Roman" pitchFamily="18" charset="0"/>
              </a:rPr>
              <a:t> </a:t>
            </a:r>
            <a:r>
              <a:rPr lang="ro-RO" cap="none" dirty="0">
                <a:latin typeface="Times New Roman" pitchFamily="18" charset="0"/>
                <a:cs typeface="Times New Roman" pitchFamily="18" charset="0"/>
              </a:rPr>
              <a:t>modalitățile, căile</a:t>
            </a:r>
            <a:r>
              <a:rPr lang="vi-VN" cap="none" dirty="0">
                <a:latin typeface="Times New Roman" pitchFamily="18" charset="0"/>
                <a:cs typeface="Times New Roman" pitchFamily="18" charset="0"/>
              </a:rPr>
              <a:t> și organiza</a:t>
            </a:r>
            <a:r>
              <a:rPr lang="ro-RO" cap="none" dirty="0">
                <a:latin typeface="Times New Roman" pitchFamily="18" charset="0"/>
                <a:cs typeface="Times New Roman" pitchFamily="18" charset="0"/>
              </a:rPr>
              <a:t>rea</a:t>
            </a:r>
            <a:r>
              <a:rPr lang="vi-VN" cap="none" dirty="0">
                <a:latin typeface="Times New Roman" pitchFamily="18" charset="0"/>
                <a:cs typeface="Times New Roman" pitchFamily="18" charset="0"/>
              </a:rPr>
              <a:t> cronologi</a:t>
            </a:r>
            <a:r>
              <a:rPr lang="ro-RO" cap="none" dirty="0">
                <a:latin typeface="Times New Roman" pitchFamily="18" charset="0"/>
                <a:cs typeface="Times New Roman" pitchFamily="18" charset="0"/>
              </a:rPr>
              <a:t>că a</a:t>
            </a:r>
            <a:r>
              <a:rPr lang="vi-VN" cap="none" dirty="0">
                <a:latin typeface="Times New Roman" pitchFamily="18" charset="0"/>
                <a:cs typeface="Times New Roman" pitchFamily="18" charset="0"/>
              </a:rPr>
              <a:t> </a:t>
            </a:r>
            <a:r>
              <a:rPr lang="ro-RO" cap="none" dirty="0">
                <a:latin typeface="Times New Roman" pitchFamily="18" charset="0"/>
                <a:cs typeface="Times New Roman" pitchFamily="18" charset="0"/>
              </a:rPr>
              <a:t>traseelor de învățare </a:t>
            </a:r>
            <a:r>
              <a:rPr lang="vi-VN" cap="none" dirty="0">
                <a:latin typeface="Times New Roman" pitchFamily="18" charset="0"/>
                <a:cs typeface="Times New Roman" pitchFamily="18" charset="0"/>
              </a:rPr>
              <a:t>pentru a </a:t>
            </a:r>
            <a:r>
              <a:rPr lang="ro-RO" cap="none" dirty="0">
                <a:latin typeface="Times New Roman" pitchFamily="18" charset="0"/>
                <a:cs typeface="Times New Roman" pitchFamily="18" charset="0"/>
              </a:rPr>
              <a:t> </a:t>
            </a:r>
            <a:r>
              <a:rPr lang="vi-VN" cap="none" dirty="0">
                <a:latin typeface="Times New Roman" pitchFamily="18" charset="0"/>
                <a:cs typeface="Times New Roman" pitchFamily="18" charset="0"/>
              </a:rPr>
              <a:t>asigura </a:t>
            </a:r>
            <a:r>
              <a:rPr lang="ro-RO" cap="none" dirty="0">
                <a:latin typeface="Times New Roman" pitchFamily="18" charset="0"/>
                <a:cs typeface="Times New Roman" pitchFamily="18" charset="0"/>
              </a:rPr>
              <a:t>logica procesului de învățare</a:t>
            </a:r>
            <a:r>
              <a:rPr lang="vi-VN" cap="none" dirty="0">
                <a:latin typeface="Times New Roman" pitchFamily="18" charset="0"/>
                <a:cs typeface="Times New Roman" pitchFamily="18" charset="0"/>
              </a:rPr>
              <a:t>;</a:t>
            </a:r>
          </a:p>
          <a:p>
            <a:r>
              <a:rPr lang="ro-RO" cap="none" dirty="0">
                <a:latin typeface="Times New Roman" pitchFamily="18" charset="0"/>
                <a:cs typeface="Times New Roman" pitchFamily="18" charset="0"/>
              </a:rPr>
              <a:t>E</a:t>
            </a:r>
            <a:r>
              <a:rPr lang="vi-VN" cap="none" dirty="0">
                <a:latin typeface="Times New Roman" pitchFamily="18" charset="0"/>
                <a:cs typeface="Times New Roman" pitchFamily="18" charset="0"/>
              </a:rPr>
              <a:t>vidențiează componentele comune diferitelor tipuri de învățare;</a:t>
            </a:r>
          </a:p>
          <a:p>
            <a:r>
              <a:rPr lang="ro-RO" cap="none" dirty="0">
                <a:latin typeface="Times New Roman" pitchFamily="18" charset="0"/>
                <a:cs typeface="Times New Roman" pitchFamily="18" charset="0"/>
              </a:rPr>
              <a:t>P</a:t>
            </a:r>
            <a:r>
              <a:rPr lang="vi-VN" cap="none" dirty="0">
                <a:latin typeface="Times New Roman" pitchFamily="18" charset="0"/>
                <a:cs typeface="Times New Roman" pitchFamily="18" charset="0"/>
              </a:rPr>
              <a:t>romove</a:t>
            </a:r>
            <a:r>
              <a:rPr lang="ro-RO" cap="none" dirty="0">
                <a:latin typeface="Times New Roman" pitchFamily="18" charset="0"/>
                <a:cs typeface="Times New Roman" pitchFamily="18" charset="0"/>
              </a:rPr>
              <a:t>a</a:t>
            </a:r>
            <a:r>
              <a:rPr lang="vi-VN" cap="none" dirty="0">
                <a:latin typeface="Times New Roman" pitchFamily="18" charset="0"/>
                <a:cs typeface="Times New Roman" pitchFamily="18" charset="0"/>
              </a:rPr>
              <a:t>z</a:t>
            </a:r>
            <a:r>
              <a:rPr lang="ro-RO" cap="none" dirty="0">
                <a:latin typeface="Times New Roman" pitchFamily="18" charset="0"/>
                <a:cs typeface="Times New Roman" pitchFamily="18" charset="0"/>
              </a:rPr>
              <a:t>ă</a:t>
            </a:r>
            <a:r>
              <a:rPr lang="vi-VN" cap="none" dirty="0">
                <a:latin typeface="Times New Roman" pitchFamily="18" charset="0"/>
                <a:cs typeface="Times New Roman" pitchFamily="18" charset="0"/>
              </a:rPr>
              <a:t> conștientizarea transferuri</a:t>
            </a:r>
            <a:r>
              <a:rPr lang="ro-RO" cap="none" dirty="0">
                <a:latin typeface="Times New Roman" pitchFamily="18" charset="0"/>
                <a:cs typeface="Times New Roman" pitchFamily="18" charset="0"/>
              </a:rPr>
              <a:t>lor culturale</a:t>
            </a:r>
            <a:r>
              <a:rPr lang="vi-VN" cap="none" dirty="0">
                <a:latin typeface="Times New Roman" pitchFamily="18" charset="0"/>
                <a:cs typeface="Times New Roman" pitchFamily="18" charset="0"/>
              </a:rPr>
              <a:t>;</a:t>
            </a:r>
          </a:p>
          <a:p>
            <a:r>
              <a:rPr lang="ro-RO" cap="none" dirty="0">
                <a:latin typeface="Times New Roman" pitchFamily="18" charset="0"/>
                <a:cs typeface="Times New Roman" pitchFamily="18" charset="0"/>
              </a:rPr>
              <a:t>A</a:t>
            </a:r>
            <a:r>
              <a:rPr lang="vi-VN" cap="none" dirty="0">
                <a:latin typeface="Times New Roman" pitchFamily="18" charset="0"/>
                <a:cs typeface="Times New Roman" pitchFamily="18" charset="0"/>
              </a:rPr>
              <a:t>rticule</a:t>
            </a:r>
            <a:r>
              <a:rPr lang="ro-RO" cap="none" dirty="0">
                <a:latin typeface="Times New Roman" pitchFamily="18" charset="0"/>
                <a:cs typeface="Times New Roman" pitchFamily="18" charset="0"/>
              </a:rPr>
              <a:t>a</a:t>
            </a:r>
            <a:r>
              <a:rPr lang="vi-VN" cap="none" dirty="0">
                <a:latin typeface="Times New Roman" pitchFamily="18" charset="0"/>
                <a:cs typeface="Times New Roman" pitchFamily="18" charset="0"/>
              </a:rPr>
              <a:t>z</a:t>
            </a:r>
            <a:r>
              <a:rPr lang="ro-RO" cap="none" dirty="0">
                <a:latin typeface="Times New Roman" pitchFamily="18" charset="0"/>
                <a:cs typeface="Times New Roman" pitchFamily="18" charset="0"/>
              </a:rPr>
              <a:t>ă</a:t>
            </a:r>
            <a:r>
              <a:rPr lang="vi-VN" cap="none" dirty="0">
                <a:latin typeface="Times New Roman" pitchFamily="18" charset="0"/>
                <a:cs typeface="Times New Roman" pitchFamily="18" charset="0"/>
              </a:rPr>
              <a:t> cunoștințe pentru a dezvolta competența interculturală.</a:t>
            </a:r>
            <a:endParaRPr lang="en-US" cap="none" dirty="0">
              <a:latin typeface="Times New Roman" pitchFamily="18" charset="0"/>
              <a:cs typeface="Times New Roman" pitchFamily="18" charset="0"/>
            </a:endParaRPr>
          </a:p>
        </p:txBody>
      </p:sp>
      <p:sp>
        <p:nvSpPr>
          <p:cNvPr id="4" name="AutoShape 2" descr="Image result for interculturalitat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1048863" y="328571"/>
            <a:ext cx="2834368" cy="1051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4158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997528"/>
            <a:ext cx="10363826" cy="4793672"/>
          </a:xfrm>
        </p:spPr>
        <p:txBody>
          <a:bodyPr>
            <a:normAutofit/>
          </a:bodyPr>
          <a:lstStyle/>
          <a:p>
            <a:r>
              <a:rPr lang="ro-RO" sz="1700" cap="none" dirty="0">
                <a:latin typeface="Arial" pitchFamily="34" charset="0"/>
                <a:cs typeface="Arial" pitchFamily="34" charset="0"/>
              </a:rPr>
              <a:t>Î</a:t>
            </a:r>
            <a:r>
              <a:rPr lang="vi-VN" sz="1700" cap="none" dirty="0">
                <a:latin typeface="Arial" pitchFamily="34" charset="0"/>
                <a:cs typeface="Arial" pitchFamily="34" charset="0"/>
              </a:rPr>
              <a:t>n funcție de context, diferite grade de integrare a educației plurilingve și interculturale în</a:t>
            </a:r>
            <a:r>
              <a:rPr lang="ro-RO" sz="1700" cap="none" dirty="0">
                <a:latin typeface="Arial" pitchFamily="34" charset="0"/>
                <a:cs typeface="Arial" pitchFamily="34" charset="0"/>
              </a:rPr>
              <a:t> </a:t>
            </a:r>
            <a:r>
              <a:rPr lang="vi-VN" sz="1700" cap="none" dirty="0">
                <a:latin typeface="Arial" pitchFamily="34" charset="0"/>
                <a:cs typeface="Arial" pitchFamily="34" charset="0"/>
              </a:rPr>
              <a:t>curriculum </a:t>
            </a:r>
            <a:r>
              <a:rPr lang="ro-RO" sz="1700" cap="none" dirty="0">
                <a:latin typeface="Arial" pitchFamily="34" charset="0"/>
                <a:cs typeface="Arial" pitchFamily="34" charset="0"/>
              </a:rPr>
              <a:t>se pot realiza</a:t>
            </a:r>
            <a:r>
              <a:rPr lang="vi-VN" sz="1700" cap="none" dirty="0">
                <a:latin typeface="Arial" pitchFamily="34" charset="0"/>
                <a:cs typeface="Arial" pitchFamily="34" charset="0"/>
              </a:rPr>
              <a:t> </a:t>
            </a:r>
            <a:r>
              <a:rPr lang="ro-RO" sz="1700" cap="none" dirty="0">
                <a:latin typeface="Arial" pitchFamily="34" charset="0"/>
                <a:cs typeface="Arial" pitchFamily="34" charset="0"/>
              </a:rPr>
              <a:t>prin</a:t>
            </a:r>
            <a:r>
              <a:rPr lang="vi-VN" sz="1700" cap="none" dirty="0">
                <a:latin typeface="Arial" pitchFamily="34" charset="0"/>
                <a:cs typeface="Arial" pitchFamily="34" charset="0"/>
              </a:rPr>
              <a:t>:</a:t>
            </a:r>
            <a:endParaRPr lang="ro-RO" sz="1700" cap="none" dirty="0">
              <a:latin typeface="Arial" pitchFamily="34" charset="0"/>
              <a:cs typeface="Arial" pitchFamily="34" charset="0"/>
            </a:endParaRPr>
          </a:p>
          <a:p>
            <a:endParaRPr lang="vi-VN" sz="1700" cap="none" dirty="0">
              <a:latin typeface="Arial" pitchFamily="34" charset="0"/>
              <a:cs typeface="Arial" pitchFamily="34" charset="0"/>
            </a:endParaRPr>
          </a:p>
          <a:p>
            <a:pPr lvl="1"/>
            <a:r>
              <a:rPr lang="vi-VN" sz="1700" cap="none" dirty="0"/>
              <a:t>evoluție spre o mai bună sinergie între moderni</a:t>
            </a:r>
            <a:r>
              <a:rPr lang="ro-RO" sz="1700" cap="none" dirty="0"/>
              <a:t>tate</a:t>
            </a:r>
            <a:r>
              <a:rPr lang="vi-VN" sz="1700" cap="none" dirty="0"/>
              <a:t> și</a:t>
            </a:r>
            <a:r>
              <a:rPr lang="ro-RO" sz="1700" cap="none" dirty="0"/>
              <a:t> tradiție</a:t>
            </a:r>
          </a:p>
          <a:p>
            <a:pPr lvl="1"/>
            <a:r>
              <a:rPr lang="vi-VN" sz="1700" cap="none" dirty="0"/>
              <a:t>o mai bună coordonare între profesorii </a:t>
            </a:r>
            <a:r>
              <a:rPr lang="ro-RO" sz="1700" cap="none" dirty="0"/>
              <a:t>antrenați în proces</a:t>
            </a:r>
            <a:r>
              <a:rPr lang="vi-VN" sz="1700" cap="none" dirty="0"/>
              <a:t>;</a:t>
            </a:r>
            <a:endParaRPr lang="ro-RO" sz="1700" cap="none" dirty="0"/>
          </a:p>
          <a:p>
            <a:pPr lvl="1"/>
            <a:r>
              <a:rPr lang="vi-VN" sz="1700" cap="none" dirty="0"/>
              <a:t>adoptarea educației plurilingve și interculturale ca scop explicit, având în vedere</a:t>
            </a:r>
            <a:r>
              <a:rPr lang="ro-RO" sz="1700" cap="none" dirty="0"/>
              <a:t>:</a:t>
            </a:r>
            <a:endParaRPr lang="vi-VN" sz="1700" cap="none" dirty="0"/>
          </a:p>
          <a:p>
            <a:pPr lvl="2"/>
            <a:r>
              <a:rPr lang="vi-VN" sz="1700" cap="none" dirty="0"/>
              <a:t>ansamblu</a:t>
            </a:r>
            <a:r>
              <a:rPr lang="ro-RO" sz="1700" cap="none" dirty="0"/>
              <a:t>l</a:t>
            </a:r>
            <a:r>
              <a:rPr lang="vi-VN" sz="1700" cap="none" dirty="0"/>
              <a:t> de cursuri</a:t>
            </a:r>
            <a:r>
              <a:rPr lang="ro-RO" sz="1700" cap="none" dirty="0"/>
              <a:t> în aria curriculară limbă și comunicare, i</a:t>
            </a:r>
            <a:r>
              <a:rPr lang="vi-VN" sz="1700" cap="none" dirty="0"/>
              <a:t>nclusiv limba de școlarizar</a:t>
            </a:r>
            <a:r>
              <a:rPr lang="ro-RO" sz="1700" cap="none" dirty="0"/>
              <a:t>e</a:t>
            </a:r>
            <a:endParaRPr lang="vi-VN" sz="1700" cap="none" dirty="0"/>
          </a:p>
          <a:p>
            <a:pPr lvl="2"/>
            <a:r>
              <a:rPr lang="vi-VN" sz="1700" cap="none" dirty="0"/>
              <a:t>favorizarea unei cooperări strânse între profesori și acordarea unei importanțe egale</a:t>
            </a:r>
            <a:r>
              <a:rPr lang="ro-RO" sz="1700" cap="none" dirty="0"/>
              <a:t> tuturor disciplinelor</a:t>
            </a:r>
            <a:endParaRPr lang="vi-VN" sz="1700" cap="none" dirty="0"/>
          </a:p>
          <a:p>
            <a:pPr lvl="2"/>
            <a:r>
              <a:rPr lang="vi-VN" sz="1700" cap="none" dirty="0"/>
              <a:t>deschidere </a:t>
            </a:r>
            <a:r>
              <a:rPr lang="ro-RO" sz="1700" cap="none" dirty="0"/>
              <a:t>spre alte </a:t>
            </a:r>
            <a:r>
              <a:rPr lang="vi-VN" sz="1700" cap="none" dirty="0"/>
              <a:t>limbi și culturi </a:t>
            </a:r>
            <a:endParaRPr lang="ro-RO" sz="1700" cap="none" dirty="0"/>
          </a:p>
          <a:p>
            <a:pPr lvl="2"/>
            <a:r>
              <a:rPr lang="vi-VN" sz="1700" cap="none" dirty="0"/>
              <a:t>competențe comunicative și interculturale</a:t>
            </a:r>
          </a:p>
          <a:p>
            <a:pPr lvl="2"/>
            <a:r>
              <a:rPr lang="vi-VN" sz="1700" cap="none" dirty="0"/>
              <a:t>autonomia elevului și </a:t>
            </a:r>
            <a:r>
              <a:rPr lang="ro-RO" sz="1700" cap="none" dirty="0"/>
              <a:t>formarea unor competențe </a:t>
            </a:r>
            <a:r>
              <a:rPr lang="vi-VN" sz="1700" cap="none" dirty="0"/>
              <a:t>transversale.</a:t>
            </a:r>
            <a:endParaRPr lang="ro-RO" sz="1700" cap="none" dirty="0"/>
          </a:p>
          <a:p>
            <a:pPr marL="914400" lvl="2" indent="0">
              <a:buNone/>
            </a:pPr>
            <a:endParaRPr lang="en-US" dirty="0">
              <a:solidFill>
                <a:srgbClr val="FF0000"/>
              </a:solidFill>
            </a:endParaRPr>
          </a:p>
          <a:p>
            <a:endParaRPr lang="ro-RO" dirty="0"/>
          </a:p>
          <a:p>
            <a:endParaRPr lang="en-US" dirty="0"/>
          </a:p>
        </p:txBody>
      </p:sp>
    </p:spTree>
    <p:extLst>
      <p:ext uri="{BB962C8B-B14F-4D97-AF65-F5344CB8AC3E}">
        <p14:creationId xmlns:p14="http://schemas.microsoft.com/office/powerpoint/2010/main" val="2483695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54397" y="1179559"/>
            <a:ext cx="10363826" cy="4758103"/>
          </a:xfrm>
        </p:spPr>
        <p:txBody>
          <a:bodyPr>
            <a:normAutofit fontScale="92500" lnSpcReduction="20000"/>
          </a:bodyPr>
          <a:lstStyle/>
          <a:p>
            <a:pPr algn="just" fontAlgn="t"/>
            <a:r>
              <a:rPr lang="ro-RO" cap="none" dirty="0">
                <a:latin typeface="Times New Roman" pitchFamily="18" charset="0"/>
                <a:cs typeface="Times New Roman" pitchFamily="18" charset="0"/>
              </a:rPr>
              <a:t>COMPETENȚA-CHEIE – </a:t>
            </a:r>
            <a:r>
              <a:rPr lang="ro-RO" b="1" cap="none" dirty="0">
                <a:solidFill>
                  <a:srgbClr val="00B050"/>
                </a:solidFill>
                <a:latin typeface="Times New Roman" pitchFamily="18" charset="0"/>
                <a:cs typeface="Times New Roman" pitchFamily="18" charset="0"/>
              </a:rPr>
              <a:t>2006</a:t>
            </a:r>
            <a:r>
              <a:rPr lang="ro-RO" cap="none" dirty="0">
                <a:latin typeface="Times New Roman" pitchFamily="18" charset="0"/>
                <a:cs typeface="Times New Roman" pitchFamily="18" charset="0"/>
              </a:rPr>
              <a:t> - </a:t>
            </a:r>
            <a:r>
              <a:rPr lang="ro-RO" b="1" cap="none" dirty="0">
                <a:solidFill>
                  <a:srgbClr val="FF0000"/>
                </a:solidFill>
                <a:latin typeface="Times New Roman" pitchFamily="18" charset="0"/>
                <a:cs typeface="Times New Roman" pitchFamily="18" charset="0"/>
              </a:rPr>
              <a:t>SENSIBILIZARE ŞI EXPRIMARE CULTURALĂ</a:t>
            </a:r>
            <a:endParaRPr lang="en-US" b="1" cap="none" dirty="0">
              <a:solidFill>
                <a:srgbClr val="FF0000"/>
              </a:solidFill>
              <a:latin typeface="Times New Roman" pitchFamily="18" charset="0"/>
              <a:cs typeface="Times New Roman" pitchFamily="18" charset="0"/>
            </a:endParaRPr>
          </a:p>
          <a:p>
            <a:pPr algn="just" fontAlgn="t"/>
            <a:r>
              <a:rPr lang="ro-RO" cap="none" dirty="0">
                <a:solidFill>
                  <a:srgbClr val="FF0000"/>
                </a:solidFill>
                <a:latin typeface="Times New Roman" pitchFamily="18" charset="0"/>
                <a:cs typeface="Times New Roman" pitchFamily="18" charset="0"/>
              </a:rPr>
              <a:t>CUNOŞTINŢE</a:t>
            </a:r>
            <a:r>
              <a:rPr lang="ro-RO" cap="none" dirty="0">
                <a:latin typeface="Times New Roman" pitchFamily="18" charset="0"/>
                <a:cs typeface="Times New Roman" pitchFamily="18" charset="0"/>
              </a:rPr>
              <a:t> – conştientizarea moştenirii culturale, locale, naţionale, europene şi a locului patrimoniului cultural în lume; cunoştinţe de bază referitoare la produse culturale majore, inclusiv cultura contemporană populară; înţelegerea diversităţii culturale şi lingvistice în europa şi în alte regiuni ale lumii, înţelegerea nevoii de a conserva această diversitate, a importanţei factorilor estetici în viaţa de fiecare zi. </a:t>
            </a:r>
            <a:endParaRPr lang="en-US" cap="none" dirty="0">
              <a:latin typeface="Times New Roman" pitchFamily="18" charset="0"/>
              <a:cs typeface="Times New Roman" pitchFamily="18" charset="0"/>
            </a:endParaRPr>
          </a:p>
          <a:p>
            <a:pPr algn="just" fontAlgn="t"/>
            <a:r>
              <a:rPr lang="ro-RO" cap="none" dirty="0">
                <a:solidFill>
                  <a:srgbClr val="FF0000"/>
                </a:solidFill>
                <a:latin typeface="Times New Roman" pitchFamily="18" charset="0"/>
                <a:cs typeface="Times New Roman" pitchFamily="18" charset="0"/>
              </a:rPr>
              <a:t>DEPRINDERI</a:t>
            </a:r>
            <a:r>
              <a:rPr lang="ro-RO" cap="none" dirty="0">
                <a:latin typeface="Times New Roman" pitchFamily="18" charset="0"/>
                <a:cs typeface="Times New Roman" pitchFamily="18" charset="0"/>
              </a:rPr>
              <a:t> – aprecierea critică şi estetică a operelor de artă şi a spectacolului, precum şi a propriei exprimări printr-o varietate de mijloace, folosind propriile aptitudini; raportarea propriilor puncte de vedere creative şi expresive la opiniile altora; identificarea şi realizarea oportunităţilor sociale şi economice în activitatea culturală; dezvoltarea abilităţilor creative care pot fi transferate într-o varietate de contexte profesionale. </a:t>
            </a:r>
            <a:endParaRPr lang="en-US" cap="none" dirty="0">
              <a:latin typeface="Times New Roman" pitchFamily="18" charset="0"/>
              <a:cs typeface="Times New Roman" pitchFamily="18" charset="0"/>
            </a:endParaRPr>
          </a:p>
          <a:p>
            <a:pPr algn="just" fontAlgn="t"/>
            <a:r>
              <a:rPr lang="ro-RO" cap="none" dirty="0">
                <a:solidFill>
                  <a:srgbClr val="FF0000"/>
                </a:solidFill>
                <a:latin typeface="Times New Roman" pitchFamily="18" charset="0"/>
                <a:cs typeface="Times New Roman" pitchFamily="18" charset="0"/>
              </a:rPr>
              <a:t>ATITUDINI</a:t>
            </a:r>
            <a:r>
              <a:rPr lang="ro-RO" cap="none" dirty="0">
                <a:latin typeface="Times New Roman" pitchFamily="18" charset="0"/>
                <a:cs typeface="Times New Roman" pitchFamily="18" charset="0"/>
              </a:rPr>
              <a:t> – înţelegerea profundă a propriei culturi şi sensul identităţii ca bază a respectului şi a atitudinii deschise faţă de diversitatea exprimării culturale; creativitate şi dorinţă pentru cultivarea capacităţii estetice prin expresie artistică şi prin participare la viaţa culturală. </a:t>
            </a:r>
            <a:endParaRPr lang="en-US" cap="none" dirty="0">
              <a:latin typeface="Times New Roman" pitchFamily="18" charset="0"/>
              <a:cs typeface="Times New Roman" pitchFamily="18" charset="0"/>
            </a:endParaRPr>
          </a:p>
          <a:p>
            <a:pPr marL="0" indent="0" fontAlgn="t">
              <a:buNone/>
            </a:pPr>
            <a:endParaRPr lang="en-US" dirty="0"/>
          </a:p>
        </p:txBody>
      </p:sp>
    </p:spTree>
    <p:extLst>
      <p:ext uri="{BB962C8B-B14F-4D97-AF65-F5344CB8AC3E}">
        <p14:creationId xmlns:p14="http://schemas.microsoft.com/office/powerpoint/2010/main" val="3335194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736270"/>
            <a:ext cx="10363826" cy="5367647"/>
          </a:xfrm>
        </p:spPr>
        <p:txBody>
          <a:bodyPr>
            <a:noAutofit/>
          </a:bodyPr>
          <a:lstStyle/>
          <a:p>
            <a:pPr marL="0" indent="0" fontAlgn="t">
              <a:buNone/>
            </a:pPr>
            <a:r>
              <a:rPr lang="ro-RO" sz="1600" b="1" cap="none" dirty="0">
                <a:solidFill>
                  <a:srgbClr val="00B050"/>
                </a:solidFill>
                <a:latin typeface="Times New Roman" pitchFamily="18" charset="0"/>
                <a:cs typeface="Times New Roman" pitchFamily="18" charset="0"/>
              </a:rPr>
              <a:t>2018 </a:t>
            </a:r>
            <a:r>
              <a:rPr lang="ro-RO" sz="1600" b="1" cap="none" dirty="0">
                <a:latin typeface="Times New Roman" pitchFamily="18" charset="0"/>
                <a:cs typeface="Times New Roman" pitchFamily="18" charset="0"/>
              </a:rPr>
              <a:t>- </a:t>
            </a:r>
            <a:r>
              <a:rPr lang="ro-RO" sz="1600" b="1" cap="none" dirty="0">
                <a:solidFill>
                  <a:srgbClr val="FF0000"/>
                </a:solidFill>
                <a:latin typeface="Times New Roman" pitchFamily="18" charset="0"/>
                <a:cs typeface="Times New Roman" pitchFamily="18" charset="0"/>
              </a:rPr>
              <a:t>COMPETENȚE</a:t>
            </a:r>
            <a:r>
              <a:rPr lang="ro-RO" sz="1600" b="1" cap="none" dirty="0">
                <a:latin typeface="Times New Roman" pitchFamily="18" charset="0"/>
                <a:cs typeface="Times New Roman" pitchFamily="18" charset="0"/>
              </a:rPr>
              <a:t> DE SENSIBILIZARE ȘI </a:t>
            </a:r>
            <a:r>
              <a:rPr lang="ro-RO" sz="1600" b="1" cap="none" dirty="0">
                <a:solidFill>
                  <a:srgbClr val="FF0000"/>
                </a:solidFill>
                <a:latin typeface="Times New Roman" pitchFamily="18" charset="0"/>
                <a:cs typeface="Times New Roman" pitchFamily="18" charset="0"/>
              </a:rPr>
              <a:t>EXPRESIE</a:t>
            </a:r>
            <a:r>
              <a:rPr lang="ro-RO" sz="1600" b="1" cap="none" dirty="0">
                <a:latin typeface="Times New Roman" pitchFamily="18" charset="0"/>
                <a:cs typeface="Times New Roman" pitchFamily="18" charset="0"/>
              </a:rPr>
              <a:t> CULTURALĂ</a:t>
            </a:r>
            <a:endParaRPr lang="en-US" sz="1600" cap="none" dirty="0">
              <a:latin typeface="Times New Roman" pitchFamily="18" charset="0"/>
              <a:cs typeface="Times New Roman" pitchFamily="18" charset="0"/>
            </a:endParaRPr>
          </a:p>
          <a:p>
            <a:pPr fontAlgn="t"/>
            <a:r>
              <a:rPr lang="ro-RO" sz="1400" cap="none" dirty="0">
                <a:latin typeface="Times New Roman" pitchFamily="18" charset="0"/>
                <a:cs typeface="Times New Roman" pitchFamily="18" charset="0"/>
              </a:rPr>
              <a:t>Competențele de sensibilizare și expresie culturală implică înțelegerea și respectul față de modul în care ideile și înțelesurile sunt formulate și comunicate în mod creativ în diferite culturi și printr-o serie de arte și alte forme culturale. aceasta implică participarea la înțelegerea, dezvoltarea și exprimarea ideilor proprii și a sentimentului de apartenență sau a rolului în societate în diverse moduri și contexte.</a:t>
            </a:r>
            <a:endParaRPr lang="en-US" sz="1400" cap="none" dirty="0">
              <a:latin typeface="Times New Roman" pitchFamily="18" charset="0"/>
              <a:cs typeface="Times New Roman" pitchFamily="18" charset="0"/>
            </a:endParaRPr>
          </a:p>
          <a:p>
            <a:pPr fontAlgn="t"/>
            <a:r>
              <a:rPr lang="ro-RO" sz="1400" b="1" cap="none" dirty="0">
                <a:solidFill>
                  <a:srgbClr val="FF0000"/>
                </a:solidFill>
                <a:latin typeface="Times New Roman" pitchFamily="18" charset="0"/>
                <a:cs typeface="Times New Roman" pitchFamily="18" charset="0"/>
              </a:rPr>
              <a:t>Cunoștințe</a:t>
            </a:r>
            <a:r>
              <a:rPr lang="ro-RO" sz="1400" cap="none" dirty="0">
                <a:latin typeface="Times New Roman" pitchFamily="18" charset="0"/>
                <a:cs typeface="Times New Roman" pitchFamily="18" charset="0"/>
              </a:rPr>
              <a:t>, </a:t>
            </a:r>
            <a:r>
              <a:rPr lang="ro-RO" sz="1400" b="1" cap="none" dirty="0">
                <a:solidFill>
                  <a:srgbClr val="FF0000"/>
                </a:solidFill>
                <a:latin typeface="Times New Roman" pitchFamily="18" charset="0"/>
                <a:cs typeface="Times New Roman" pitchFamily="18" charset="0"/>
              </a:rPr>
              <a:t>aptitudini</a:t>
            </a:r>
            <a:r>
              <a:rPr lang="ro-RO" sz="1400" cap="none" dirty="0">
                <a:latin typeface="Times New Roman" pitchFamily="18" charset="0"/>
                <a:cs typeface="Times New Roman" pitchFamily="18" charset="0"/>
              </a:rPr>
              <a:t> și </a:t>
            </a:r>
            <a:r>
              <a:rPr lang="ro-RO" sz="1400" b="1" cap="none" dirty="0">
                <a:solidFill>
                  <a:srgbClr val="FF0000"/>
                </a:solidFill>
                <a:latin typeface="Times New Roman" pitchFamily="18" charset="0"/>
                <a:cs typeface="Times New Roman" pitchFamily="18" charset="0"/>
              </a:rPr>
              <a:t>atitudini</a:t>
            </a:r>
            <a:r>
              <a:rPr lang="ro-RO" sz="1400" cap="none" dirty="0">
                <a:latin typeface="Times New Roman" pitchFamily="18" charset="0"/>
                <a:cs typeface="Times New Roman" pitchFamily="18" charset="0"/>
              </a:rPr>
              <a:t> esențiale legate de această competență</a:t>
            </a:r>
            <a:endParaRPr lang="en-US" sz="1400" cap="none" dirty="0">
              <a:latin typeface="Times New Roman" pitchFamily="18" charset="0"/>
              <a:cs typeface="Times New Roman" pitchFamily="18" charset="0"/>
            </a:endParaRPr>
          </a:p>
          <a:p>
            <a:pPr fontAlgn="t"/>
            <a:r>
              <a:rPr lang="ro-RO" sz="1400" cap="none" dirty="0">
                <a:latin typeface="Times New Roman" pitchFamily="18" charset="0"/>
                <a:cs typeface="Times New Roman" pitchFamily="18" charset="0"/>
              </a:rPr>
              <a:t>Această competență necesită cunoașterea culturilor și modurilor de exprimare locale, naționale, regionale, europene și mondiale, inclusiv limbile, patrimoniul și tradițiile acestora, precum și cunoașterea produselor culturale și o înțelegere a modului în care aceste exprimări pot influența opiniile individuale și reciproc. aceasta include înțelegerea diferitelor moduri de comunicare a ideilor între creator, participant și audiență în texte scrise, tipărite și digitale, teatru, film, dans, jocuri, artă și design, muzică, ritualuri și arhitectură, precum și în forme hibride. acest lucru necesită o înțelegere a propriei identități aflate în evoluție și a patrimoniului cultural, într-o lume a diversității culturale, precum și a modului în care artele și alte forme culturale pot fi o modalitate de a vizualiza și de a modela lumea.</a:t>
            </a:r>
            <a:endParaRPr lang="en-US" sz="1400" cap="none" dirty="0">
              <a:latin typeface="Times New Roman" pitchFamily="18" charset="0"/>
              <a:cs typeface="Times New Roman" pitchFamily="18" charset="0"/>
            </a:endParaRPr>
          </a:p>
          <a:p>
            <a:pPr fontAlgn="t"/>
            <a:r>
              <a:rPr lang="ro-RO" sz="1400" cap="none" dirty="0">
                <a:latin typeface="Times New Roman" pitchFamily="18" charset="0"/>
                <a:cs typeface="Times New Roman" pitchFamily="18" charset="0"/>
              </a:rPr>
              <a:t>Aptitudinile includ capacitatea de a exprima și interpreta cu empatie idei figurative și abstracte, experiențe și emoții, precum și capacitatea de a face acest lucru într-o serie de alte forme artistice și culturale. aptitudinile includ, de asemenea, abilitatea de a identifica și concretiza oportunități în interes personal, social sau comercial prin intermediul artelor și a altor forme culturale și capacitatea de a se angaja în procese creative, atât ca individ, cât și în cadrul colectivității. </a:t>
            </a:r>
            <a:endParaRPr lang="en-US" sz="1400" cap="none" dirty="0">
              <a:latin typeface="Times New Roman" pitchFamily="18" charset="0"/>
              <a:cs typeface="Times New Roman" pitchFamily="18" charset="0"/>
            </a:endParaRPr>
          </a:p>
          <a:p>
            <a:pPr fontAlgn="t"/>
            <a:r>
              <a:rPr lang="ro-RO" sz="1400" cap="none" dirty="0">
                <a:latin typeface="Times New Roman" pitchFamily="18" charset="0"/>
                <a:cs typeface="Times New Roman" pitchFamily="18" charset="0"/>
              </a:rPr>
              <a:t>Este importantă o atitudine deschisă și respectul față de diversitatea expresiilor culturale, împreună cu o abordare etică și responsabilă a proprietății intelectuale și culturale. o atitudine pozitivă presupune, de asemenea, curiozitatea față de lumea înconjurătoare, o atitudine deschisă de imaginare a noi posibilități și dorința de a participa la experiențe culturale.</a:t>
            </a:r>
            <a:endParaRPr lang="en-US" sz="1400" cap="none" dirty="0">
              <a:latin typeface="Times New Roman" pitchFamily="18" charset="0"/>
              <a:cs typeface="Times New Roman" pitchFamily="18" charset="0"/>
            </a:endParaRPr>
          </a:p>
          <a:p>
            <a:endParaRPr lang="en-US" sz="1200" cap="none" dirty="0">
              <a:latin typeface="Times New Roman" pitchFamily="18" charset="0"/>
              <a:cs typeface="Times New Roman" pitchFamily="18" charset="0"/>
            </a:endParaRPr>
          </a:p>
        </p:txBody>
      </p:sp>
    </p:spTree>
    <p:extLst>
      <p:ext uri="{BB962C8B-B14F-4D97-AF65-F5344CB8AC3E}">
        <p14:creationId xmlns:p14="http://schemas.microsoft.com/office/powerpoint/2010/main" val="3552648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1365662"/>
            <a:ext cx="10363826" cy="4425537"/>
          </a:xfrm>
        </p:spPr>
        <p:txBody>
          <a:bodyPr/>
          <a:lstStyle/>
          <a:p>
            <a:r>
              <a:rPr lang="ro-RO" cap="none" dirty="0">
                <a:latin typeface="Times New Roman" pitchFamily="18" charset="0"/>
                <a:cs typeface="Times New Roman" pitchFamily="18" charset="0"/>
              </a:rPr>
              <a:t>C</a:t>
            </a:r>
            <a:r>
              <a:rPr lang="en-US" cap="none" dirty="0" err="1">
                <a:latin typeface="Times New Roman" pitchFamily="18" charset="0"/>
                <a:cs typeface="Times New Roman" pitchFamily="18" charset="0"/>
              </a:rPr>
              <a:t>aracterul</a:t>
            </a:r>
            <a:r>
              <a:rPr lang="en-US" cap="none" dirty="0">
                <a:latin typeface="Times New Roman" pitchFamily="18" charset="0"/>
                <a:cs typeface="Times New Roman" pitchFamily="18" charset="0"/>
              </a:rPr>
              <a:t> integrator al </a:t>
            </a:r>
            <a:r>
              <a:rPr lang="en-US" cap="none" dirty="0" err="1">
                <a:latin typeface="Times New Roman" pitchFamily="18" charset="0"/>
                <a:cs typeface="Times New Roman" pitchFamily="18" charset="0"/>
              </a:rPr>
              <a:t>educației</a:t>
            </a:r>
            <a:r>
              <a:rPr lang="en-US" cap="none" dirty="0">
                <a:latin typeface="Times New Roman" pitchFamily="18" charset="0"/>
                <a:cs typeface="Times New Roman" pitchFamily="18" charset="0"/>
              </a:rPr>
              <a:t> </a:t>
            </a:r>
            <a:r>
              <a:rPr lang="ro-RO"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construirea</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unui</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profil</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armonios</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și</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echilibrat</a:t>
            </a:r>
            <a:r>
              <a:rPr lang="en-US" cap="none" dirty="0">
                <a:latin typeface="Times New Roman" pitchFamily="18" charset="0"/>
                <a:cs typeface="Times New Roman" pitchFamily="18" charset="0"/>
              </a:rPr>
              <a:t> al </a:t>
            </a:r>
            <a:r>
              <a:rPr lang="en-US" cap="none" dirty="0" err="1">
                <a:latin typeface="Times New Roman" pitchFamily="18" charset="0"/>
                <a:cs typeface="Times New Roman" pitchFamily="18" charset="0"/>
              </a:rPr>
              <a:t>viitorului</a:t>
            </a:r>
            <a:r>
              <a:rPr lang="en-US" cap="none" dirty="0">
                <a:latin typeface="Times New Roman" pitchFamily="18" charset="0"/>
                <a:cs typeface="Times New Roman" pitchFamily="18" charset="0"/>
              </a:rPr>
              <a:t> adult, </a:t>
            </a:r>
            <a:r>
              <a:rPr lang="ro-RO" cap="none" dirty="0">
                <a:latin typeface="Times New Roman" pitchFamily="18" charset="0"/>
                <a:cs typeface="Times New Roman" pitchFamily="18" charset="0"/>
              </a:rPr>
              <a:t>derivat din </a:t>
            </a:r>
            <a:r>
              <a:rPr lang="en-US" cap="none" dirty="0" err="1">
                <a:latin typeface="Times New Roman" pitchFamily="18" charset="0"/>
                <a:cs typeface="Times New Roman" pitchFamily="18" charset="0"/>
              </a:rPr>
              <a:t>pachetul</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celor</a:t>
            </a:r>
            <a:r>
              <a:rPr lang="en-US" cap="none" dirty="0">
                <a:latin typeface="Times New Roman" pitchFamily="18" charset="0"/>
                <a:cs typeface="Times New Roman" pitchFamily="18" charset="0"/>
              </a:rPr>
              <a:t> opt </a:t>
            </a:r>
            <a:r>
              <a:rPr lang="en-US" cap="none" dirty="0" err="1">
                <a:latin typeface="Times New Roman" pitchFamily="18" charset="0"/>
                <a:cs typeface="Times New Roman" pitchFamily="18" charset="0"/>
              </a:rPr>
              <a:t>competențe-cheie</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dezvoltate</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pe</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parcursul</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școlarității</a:t>
            </a:r>
            <a:br>
              <a:rPr lang="ro-RO" dirty="0">
                <a:latin typeface="Times New Roman" pitchFamily="18" charset="0"/>
                <a:cs typeface="Times New Roman" pitchFamily="18" charset="0"/>
              </a:rPr>
            </a:br>
            <a:br>
              <a:rPr lang="en-US" dirty="0">
                <a:latin typeface="Times New Roman" pitchFamily="18" charset="0"/>
                <a:cs typeface="Times New Roman" pitchFamily="18" charset="0"/>
              </a:rPr>
            </a:br>
            <a:r>
              <a:rPr lang="ro-RO" cap="none" dirty="0">
                <a:latin typeface="Times New Roman" pitchFamily="18" charset="0"/>
                <a:cs typeface="Times New Roman" pitchFamily="18" charset="0"/>
              </a:rPr>
              <a:t>M</a:t>
            </a:r>
            <a:r>
              <a:rPr lang="en-US" cap="none" dirty="0" err="1">
                <a:latin typeface="Times New Roman" pitchFamily="18" charset="0"/>
                <a:cs typeface="Times New Roman" pitchFamily="18" charset="0"/>
              </a:rPr>
              <a:t>ediile</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școlare</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multiculturale</a:t>
            </a:r>
            <a:r>
              <a:rPr lang="en-US" cap="none" dirty="0">
                <a:latin typeface="Times New Roman" pitchFamily="18" charset="0"/>
                <a:cs typeface="Times New Roman" pitchFamily="18" charset="0"/>
              </a:rPr>
              <a:t> </a:t>
            </a:r>
            <a:r>
              <a:rPr lang="ro-RO" cap="none" dirty="0">
                <a:latin typeface="Times New Roman" pitchFamily="18" charset="0"/>
                <a:cs typeface="Times New Roman" pitchFamily="18" charset="0"/>
              </a:rPr>
              <a:t>-</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prezență</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semnificativă</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în</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peisajul</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educației</a:t>
            </a:r>
            <a:r>
              <a:rPr lang="en-US" cap="none" dirty="0">
                <a:latin typeface="Times New Roman" pitchFamily="18" charset="0"/>
                <a:cs typeface="Times New Roman" pitchFamily="18" charset="0"/>
              </a:rPr>
              <a:t> la </a:t>
            </a:r>
            <a:r>
              <a:rPr lang="en-US" cap="none" dirty="0" err="1">
                <a:latin typeface="Times New Roman" pitchFamily="18" charset="0"/>
                <a:cs typeface="Times New Roman" pitchFamily="18" charset="0"/>
              </a:rPr>
              <a:t>nivelul</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tuturor</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statelor</a:t>
            </a:r>
            <a:r>
              <a:rPr lang="en-US" cap="none" dirty="0">
                <a:latin typeface="Times New Roman" pitchFamily="18" charset="0"/>
                <a:cs typeface="Times New Roman" pitchFamily="18" charset="0"/>
              </a:rPr>
              <a:t> din </a:t>
            </a:r>
            <a:r>
              <a:rPr lang="en-US" cap="none" dirty="0" err="1">
                <a:latin typeface="Times New Roman" pitchFamily="18" charset="0"/>
                <a:cs typeface="Times New Roman" pitchFamily="18" charset="0"/>
              </a:rPr>
              <a:t>blocul</a:t>
            </a:r>
            <a:r>
              <a:rPr lang="en-US" cap="none" dirty="0">
                <a:latin typeface="Times New Roman" pitchFamily="18" charset="0"/>
                <a:cs typeface="Times New Roman" pitchFamily="18" charset="0"/>
              </a:rPr>
              <a:t> </a:t>
            </a:r>
            <a:r>
              <a:rPr lang="en-US" cap="none" dirty="0" err="1">
                <a:latin typeface="Times New Roman" pitchFamily="18" charset="0"/>
                <a:cs typeface="Times New Roman" pitchFamily="18" charset="0"/>
              </a:rPr>
              <a:t>comunitar</a:t>
            </a:r>
            <a:r>
              <a:rPr lang="en-US" cap="none" dirty="0">
                <a:latin typeface="Times New Roman" pitchFamily="18" charset="0"/>
                <a:cs typeface="Times New Roman" pitchFamily="18" charset="0"/>
              </a:rPr>
              <a:t>. </a:t>
            </a:r>
            <a:endParaRPr lang="ro-RO" cap="none" dirty="0">
              <a:latin typeface="Times New Roman" pitchFamily="18" charset="0"/>
              <a:cs typeface="Times New Roman" pitchFamily="18" charset="0"/>
            </a:endParaRPr>
          </a:p>
          <a:p>
            <a:r>
              <a:rPr lang="ro-RO" b="1" i="1" dirty="0">
                <a:solidFill>
                  <a:srgbClr val="00B050"/>
                </a:solidFill>
                <a:latin typeface="Times New Roman" pitchFamily="18" charset="0"/>
                <a:cs typeface="Times New Roman" pitchFamily="18" charset="0"/>
              </a:rPr>
              <a:t>Sensibilizarea</a:t>
            </a:r>
            <a:r>
              <a:rPr lang="ro-RO" b="1" i="1" dirty="0">
                <a:solidFill>
                  <a:srgbClr val="FF0000"/>
                </a:solidFill>
                <a:latin typeface="Times New Roman" pitchFamily="18" charset="0"/>
                <a:cs typeface="Times New Roman" pitchFamily="18" charset="0"/>
              </a:rPr>
              <a:t> </a:t>
            </a:r>
            <a:r>
              <a:rPr lang="ro-RO" i="1" cap="none" dirty="0">
                <a:latin typeface="Times New Roman" pitchFamily="18" charset="0"/>
                <a:cs typeface="Times New Roman" pitchFamily="18" charset="0"/>
              </a:rPr>
              <a:t>şi</a:t>
            </a:r>
            <a:r>
              <a:rPr lang="ro-RO" b="1" i="1" cap="none" dirty="0">
                <a:solidFill>
                  <a:srgbClr val="FF0000"/>
                </a:solidFill>
                <a:latin typeface="Times New Roman" pitchFamily="18" charset="0"/>
                <a:cs typeface="Times New Roman" pitchFamily="18" charset="0"/>
              </a:rPr>
              <a:t> </a:t>
            </a:r>
            <a:r>
              <a:rPr lang="ro-RO" b="1" i="1" u="sng" dirty="0">
                <a:solidFill>
                  <a:srgbClr val="FF0000"/>
                </a:solidFill>
                <a:latin typeface="Times New Roman" pitchFamily="18" charset="0"/>
                <a:cs typeface="Times New Roman" pitchFamily="18" charset="0"/>
              </a:rPr>
              <a:t>exprimarea</a:t>
            </a:r>
            <a:r>
              <a:rPr lang="ro-RO" b="1" i="1" dirty="0">
                <a:solidFill>
                  <a:srgbClr val="FF0000"/>
                </a:solidFill>
                <a:latin typeface="Times New Roman" pitchFamily="18" charset="0"/>
                <a:cs typeface="Times New Roman" pitchFamily="18" charset="0"/>
              </a:rPr>
              <a:t> culturală</a:t>
            </a:r>
            <a:r>
              <a:rPr lang="ro-RO" b="1" dirty="0">
                <a:solidFill>
                  <a:srgbClr val="FF0000"/>
                </a:solidFill>
                <a:latin typeface="Times New Roman" pitchFamily="18" charset="0"/>
                <a:cs typeface="Times New Roman" pitchFamily="18" charset="0"/>
              </a:rPr>
              <a:t> (2006), </a:t>
            </a:r>
            <a:r>
              <a:rPr lang="ro-RO" cap="none" dirty="0">
                <a:latin typeface="Times New Roman" pitchFamily="18" charset="0"/>
                <a:cs typeface="Times New Roman" pitchFamily="18" charset="0"/>
              </a:rPr>
              <a:t>respectiv </a:t>
            </a:r>
            <a:r>
              <a:rPr lang="ro-RO" b="1" i="1" dirty="0">
                <a:solidFill>
                  <a:srgbClr val="FF0000"/>
                </a:solidFill>
                <a:latin typeface="Times New Roman" pitchFamily="18" charset="0"/>
                <a:cs typeface="Times New Roman" pitchFamily="18" charset="0"/>
              </a:rPr>
              <a:t>Competențe de </a:t>
            </a:r>
            <a:r>
              <a:rPr lang="ro-RO" b="1" i="1" dirty="0">
                <a:solidFill>
                  <a:srgbClr val="00B050"/>
                </a:solidFill>
                <a:latin typeface="Times New Roman" pitchFamily="18" charset="0"/>
                <a:cs typeface="Times New Roman" pitchFamily="18" charset="0"/>
              </a:rPr>
              <a:t>sensibilizare</a:t>
            </a:r>
            <a:r>
              <a:rPr lang="ro-RO" b="1" i="1" dirty="0">
                <a:solidFill>
                  <a:srgbClr val="FF0000"/>
                </a:solidFill>
                <a:latin typeface="Times New Roman" pitchFamily="18" charset="0"/>
                <a:cs typeface="Times New Roman" pitchFamily="18" charset="0"/>
              </a:rPr>
              <a:t> și </a:t>
            </a:r>
            <a:r>
              <a:rPr lang="ro-RO" b="1" i="1" u="sng" dirty="0">
                <a:solidFill>
                  <a:srgbClr val="FF0000"/>
                </a:solidFill>
                <a:latin typeface="Times New Roman" pitchFamily="18" charset="0"/>
                <a:cs typeface="Times New Roman" pitchFamily="18" charset="0"/>
              </a:rPr>
              <a:t>expresie</a:t>
            </a:r>
            <a:r>
              <a:rPr lang="ro-RO" b="1" i="1" dirty="0">
                <a:solidFill>
                  <a:srgbClr val="FF0000"/>
                </a:solidFill>
                <a:latin typeface="Times New Roman" pitchFamily="18" charset="0"/>
                <a:cs typeface="Times New Roman" pitchFamily="18" charset="0"/>
              </a:rPr>
              <a:t> culturală</a:t>
            </a:r>
            <a:r>
              <a:rPr lang="ro-RO" b="1" dirty="0">
                <a:solidFill>
                  <a:srgbClr val="FF0000"/>
                </a:solidFill>
                <a:latin typeface="Times New Roman" pitchFamily="18" charset="0"/>
                <a:cs typeface="Times New Roman" pitchFamily="18" charset="0"/>
              </a:rPr>
              <a:t> (2018) </a:t>
            </a:r>
            <a:r>
              <a:rPr lang="ro-RO" cap="none" dirty="0">
                <a:latin typeface="Times New Roman" pitchFamily="18" charset="0"/>
                <a:cs typeface="Times New Roman" pitchFamily="18" charset="0"/>
              </a:rPr>
              <a:t>sunt elemente fundamentale care asigură coerență actului educativ și consensul acestuia cu politicile curriculare, în general, și în particular în domeniul umanioarelor. </a:t>
            </a:r>
            <a:br>
              <a:rPr lang="ro-RO" cap="none" dirty="0">
                <a:latin typeface="Times New Roman" pitchFamily="18" charset="0"/>
                <a:cs typeface="Times New Roman" pitchFamily="18" charset="0"/>
              </a:rPr>
            </a:br>
            <a:endParaRPr lang="en-US" cap="none" dirty="0"/>
          </a:p>
        </p:txBody>
      </p:sp>
    </p:spTree>
    <p:extLst>
      <p:ext uri="{BB962C8B-B14F-4D97-AF65-F5344CB8AC3E}">
        <p14:creationId xmlns:p14="http://schemas.microsoft.com/office/powerpoint/2010/main" val="2895563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1116282"/>
            <a:ext cx="10363826" cy="4674918"/>
          </a:xfrm>
        </p:spPr>
        <p:txBody>
          <a:bodyPr>
            <a:normAutofit/>
          </a:bodyPr>
          <a:lstStyle/>
          <a:p>
            <a:r>
              <a:rPr lang="ro-RO" cap="none" dirty="0">
                <a:latin typeface="Times New Roman" pitchFamily="18" charset="0"/>
                <a:cs typeface="Times New Roman" pitchFamily="18" charset="0"/>
              </a:rPr>
              <a:t>Discipline </a:t>
            </a:r>
            <a:r>
              <a:rPr lang="vi-VN" cap="none" dirty="0">
                <a:latin typeface="Times New Roman" pitchFamily="18" charset="0"/>
                <a:cs typeface="Times New Roman" pitchFamily="18" charset="0"/>
              </a:rPr>
              <a:t>precum matematica sau istori</a:t>
            </a:r>
            <a:r>
              <a:rPr lang="ro-RO" cap="none" dirty="0">
                <a:latin typeface="Times New Roman" pitchFamily="18" charset="0"/>
                <a:cs typeface="Times New Roman" pitchFamily="18" charset="0"/>
              </a:rPr>
              <a:t>a</a:t>
            </a:r>
            <a:r>
              <a:rPr lang="vi-VN" cap="none" dirty="0">
                <a:latin typeface="Times New Roman" pitchFamily="18" charset="0"/>
                <a:cs typeface="Times New Roman" pitchFamily="18" charset="0"/>
              </a:rPr>
              <a:t> ar trebui să fie luate în considerare</a:t>
            </a:r>
            <a:r>
              <a:rPr lang="ro-RO" cap="none" dirty="0">
                <a:latin typeface="Times New Roman" pitchFamily="18" charset="0"/>
                <a:cs typeface="Times New Roman" pitchFamily="18" charset="0"/>
              </a:rPr>
              <a:t> în formarea competenței interculturale</a:t>
            </a:r>
            <a:endParaRPr lang="vi-VN" cap="none" dirty="0">
              <a:latin typeface="Times New Roman" pitchFamily="18" charset="0"/>
              <a:cs typeface="Times New Roman" pitchFamily="18" charset="0"/>
            </a:endParaRPr>
          </a:p>
          <a:p>
            <a:r>
              <a:rPr lang="ro-RO" cap="none" dirty="0">
                <a:latin typeface="Times New Roman" pitchFamily="18" charset="0"/>
                <a:cs typeface="Times New Roman" pitchFamily="18" charset="0"/>
              </a:rPr>
              <a:t>L</a:t>
            </a:r>
            <a:r>
              <a:rPr lang="vi-VN" cap="none" dirty="0">
                <a:latin typeface="Times New Roman" pitchFamily="18" charset="0"/>
                <a:cs typeface="Times New Roman" pitchFamily="18" charset="0"/>
              </a:rPr>
              <a:t>umea reprezentărilor bazate pe știință, în special cele referitoare la viața în societate </a:t>
            </a:r>
            <a:r>
              <a:rPr lang="ro-RO" cap="none" dirty="0">
                <a:latin typeface="Times New Roman" pitchFamily="18" charset="0"/>
                <a:cs typeface="Times New Roman" pitchFamily="18" charset="0"/>
              </a:rPr>
              <a:t>duce elevul </a:t>
            </a:r>
            <a:r>
              <a:rPr lang="vi-VN" cap="none" dirty="0">
                <a:latin typeface="Times New Roman" pitchFamily="18" charset="0"/>
                <a:cs typeface="Times New Roman" pitchFamily="18" charset="0"/>
              </a:rPr>
              <a:t>într-o nouă cultură a comunicării. </a:t>
            </a:r>
            <a:endParaRPr lang="ro-RO" cap="none" dirty="0">
              <a:latin typeface="Times New Roman" pitchFamily="18" charset="0"/>
              <a:cs typeface="Times New Roman" pitchFamily="18" charset="0"/>
            </a:endParaRPr>
          </a:p>
          <a:p>
            <a:r>
              <a:rPr lang="ro-RO" cap="none" dirty="0">
                <a:latin typeface="Times New Roman" pitchFamily="18" charset="0"/>
                <a:cs typeface="Times New Roman" pitchFamily="18" charset="0"/>
              </a:rPr>
              <a:t>A</a:t>
            </a:r>
            <a:r>
              <a:rPr lang="vi-VN" cap="none" dirty="0">
                <a:latin typeface="Times New Roman" pitchFamily="18" charset="0"/>
                <a:cs typeface="Times New Roman" pitchFamily="18" charset="0"/>
              </a:rPr>
              <a:t>stfel, </a:t>
            </a:r>
            <a:r>
              <a:rPr lang="ro-RO" cap="none" dirty="0">
                <a:latin typeface="Times New Roman" pitchFamily="18" charset="0"/>
                <a:cs typeface="Times New Roman" pitchFamily="18" charset="0"/>
              </a:rPr>
              <a:t>conținuturile </a:t>
            </a:r>
            <a:r>
              <a:rPr lang="vi-VN" cap="none" dirty="0">
                <a:latin typeface="Times New Roman" pitchFamily="18" charset="0"/>
                <a:cs typeface="Times New Roman" pitchFamily="18" charset="0"/>
              </a:rPr>
              <a:t>tuturor</a:t>
            </a:r>
            <a:r>
              <a:rPr lang="ro-RO" cap="none" dirty="0">
                <a:latin typeface="Times New Roman" pitchFamily="18" charset="0"/>
                <a:cs typeface="Times New Roman" pitchFamily="18" charset="0"/>
              </a:rPr>
              <a:t> disciplinelor </a:t>
            </a:r>
            <a:r>
              <a:rPr lang="vi-VN" cap="none" dirty="0">
                <a:latin typeface="Times New Roman" pitchFamily="18" charset="0"/>
                <a:cs typeface="Times New Roman" pitchFamily="18" charset="0"/>
              </a:rPr>
              <a:t>sunt responsabil</a:t>
            </a:r>
            <a:r>
              <a:rPr lang="ro-RO" cap="none" dirty="0">
                <a:latin typeface="Times New Roman" pitchFamily="18" charset="0"/>
                <a:cs typeface="Times New Roman" pitchFamily="18" charset="0"/>
              </a:rPr>
              <a:t>e</a:t>
            </a:r>
            <a:r>
              <a:rPr lang="vi-VN" cap="none" dirty="0">
                <a:latin typeface="Times New Roman" pitchFamily="18" charset="0"/>
                <a:cs typeface="Times New Roman" pitchFamily="18" charset="0"/>
              </a:rPr>
              <a:t> atât pentru a oferi </a:t>
            </a:r>
            <a:r>
              <a:rPr lang="ro-RO" cap="none" dirty="0">
                <a:latin typeface="Times New Roman" pitchFamily="18" charset="0"/>
                <a:cs typeface="Times New Roman" pitchFamily="18" charset="0"/>
              </a:rPr>
              <a:t>elevilor </a:t>
            </a:r>
            <a:r>
              <a:rPr lang="vi-VN" cap="none" dirty="0">
                <a:latin typeface="Times New Roman" pitchFamily="18" charset="0"/>
                <a:cs typeface="Times New Roman" pitchFamily="18" charset="0"/>
              </a:rPr>
              <a:t>oportunit</a:t>
            </a:r>
            <a:r>
              <a:rPr lang="ro-RO" cap="none" dirty="0">
                <a:latin typeface="Times New Roman" pitchFamily="18" charset="0"/>
                <a:cs typeface="Times New Roman" pitchFamily="18" charset="0"/>
              </a:rPr>
              <a:t>ăți</a:t>
            </a:r>
            <a:r>
              <a:rPr lang="vi-VN" cap="none" dirty="0">
                <a:latin typeface="Times New Roman" pitchFamily="18" charset="0"/>
                <a:cs typeface="Times New Roman" pitchFamily="18" charset="0"/>
              </a:rPr>
              <a:t> cultural</a:t>
            </a:r>
            <a:r>
              <a:rPr lang="ro-RO" cap="none" dirty="0">
                <a:latin typeface="Times New Roman" pitchFamily="18" charset="0"/>
                <a:cs typeface="Times New Roman" pitchFamily="18" charset="0"/>
              </a:rPr>
              <a:t>e, cât și pentru </a:t>
            </a:r>
            <a:r>
              <a:rPr lang="vi-VN" cap="none" dirty="0">
                <a:latin typeface="Times New Roman" pitchFamily="18" charset="0"/>
                <a:cs typeface="Times New Roman" pitchFamily="18" charset="0"/>
              </a:rPr>
              <a:t>a-i </a:t>
            </a:r>
            <a:r>
              <a:rPr lang="ro-RO" cap="none" dirty="0">
                <a:latin typeface="Times New Roman" pitchFamily="18" charset="0"/>
                <a:cs typeface="Times New Roman" pitchFamily="18" charset="0"/>
              </a:rPr>
              <a:t>forma </a:t>
            </a:r>
            <a:r>
              <a:rPr lang="vi-VN" cap="none" dirty="0">
                <a:latin typeface="Times New Roman" pitchFamily="18" charset="0"/>
                <a:cs typeface="Times New Roman" pitchFamily="18" charset="0"/>
              </a:rPr>
              <a:t>în </a:t>
            </a:r>
            <a:r>
              <a:rPr lang="ro-RO" cap="none" dirty="0">
                <a:latin typeface="Times New Roman" pitchFamily="18" charset="0"/>
                <a:cs typeface="Times New Roman" pitchFamily="18" charset="0"/>
              </a:rPr>
              <a:t>spiritul unei </a:t>
            </a:r>
            <a:r>
              <a:rPr lang="vi-VN" cap="none" dirty="0">
                <a:latin typeface="Times New Roman" pitchFamily="18" charset="0"/>
                <a:cs typeface="Times New Roman" pitchFamily="18" charset="0"/>
              </a:rPr>
              <a:t>cetățeni</a:t>
            </a:r>
            <a:r>
              <a:rPr lang="ro-RO" cap="none" dirty="0">
                <a:latin typeface="Times New Roman" pitchFamily="18" charset="0"/>
                <a:cs typeface="Times New Roman" pitchFamily="18" charset="0"/>
              </a:rPr>
              <a:t>i</a:t>
            </a:r>
            <a:r>
              <a:rPr lang="vi-VN" cap="none" dirty="0">
                <a:latin typeface="Times New Roman" pitchFamily="18" charset="0"/>
                <a:cs typeface="Times New Roman" pitchFamily="18" charset="0"/>
              </a:rPr>
              <a:t> participativ</a:t>
            </a:r>
            <a:r>
              <a:rPr lang="ro-RO" cap="none" dirty="0">
                <a:latin typeface="Times New Roman" pitchFamily="18" charset="0"/>
                <a:cs typeface="Times New Roman" pitchFamily="18" charset="0"/>
              </a:rPr>
              <a:t>e</a:t>
            </a:r>
            <a:r>
              <a:rPr lang="vi-VN" cap="none" dirty="0">
                <a:latin typeface="Times New Roman" pitchFamily="18" charset="0"/>
                <a:cs typeface="Times New Roman" pitchFamily="18" charset="0"/>
              </a:rPr>
              <a:t> și de a-i educa pentru </a:t>
            </a:r>
            <a:r>
              <a:rPr lang="vi-VN" cap="none" dirty="0">
                <a:solidFill>
                  <a:srgbClr val="FF0000"/>
                </a:solidFill>
                <a:latin typeface="Times New Roman" pitchFamily="18" charset="0"/>
                <a:cs typeface="Times New Roman" pitchFamily="18" charset="0"/>
              </a:rPr>
              <a:t>alteritate</a:t>
            </a:r>
            <a:r>
              <a:rPr lang="vi-VN" cap="none" dirty="0">
                <a:latin typeface="Times New Roman" pitchFamily="18" charset="0"/>
                <a:cs typeface="Times New Roman" pitchFamily="18" charset="0"/>
              </a:rPr>
              <a:t>.</a:t>
            </a:r>
            <a:endParaRPr lang="ro-RO" cap="none" dirty="0">
              <a:latin typeface="Times New Roman" pitchFamily="18" charset="0"/>
              <a:cs typeface="Times New Roman" pitchFamily="18" charset="0"/>
            </a:endParaRPr>
          </a:p>
          <a:p>
            <a:pPr algn="ctr"/>
            <a:r>
              <a:rPr lang="ro-RO" b="1" cap="none" dirty="0">
                <a:solidFill>
                  <a:srgbClr val="FF0000"/>
                </a:solidFill>
                <a:latin typeface="Times New Roman" pitchFamily="18" charset="0"/>
                <a:cs typeface="Times New Roman" pitchFamily="18" charset="0"/>
              </a:rPr>
              <a:t>ALTERITATE – INDIVIDUALITATE = IDENTITATE</a:t>
            </a:r>
            <a:endParaRPr lang="en-US" b="1" cap="none"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255875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818397"/>
          </a:xfrm>
        </p:spPr>
        <p:txBody>
          <a:bodyPr>
            <a:noAutofit/>
          </a:bodyPr>
          <a:lstStyle/>
          <a:p>
            <a:r>
              <a:rPr lang="vi-VN" sz="2400" b="1" dirty="0"/>
              <a:t>Complementaritatea nivelurilor de  integrare curriculară</a:t>
            </a:r>
            <a:br>
              <a:rPr lang="ro-RO" sz="2400" dirty="0"/>
            </a:br>
            <a:r>
              <a:rPr lang="ro-RO" sz="1600" cap="none" dirty="0"/>
              <a:t>sursa:</a:t>
            </a:r>
            <a:r>
              <a:rPr lang="en-US" sz="1400" cap="none" dirty="0">
                <a:latin typeface="Times New Roman" pitchFamily="18" charset="0"/>
                <a:cs typeface="Times New Roman" pitchFamily="18" charset="0"/>
                <a:hlinkClick r:id="rId2"/>
              </a:rPr>
              <a:t>https://sites.google.com/site/proiecteinterdisciplinare2/</a:t>
            </a:r>
            <a:r>
              <a:rPr lang="ro-RO" sz="1400" cap="none" dirty="0">
                <a:latin typeface="Times New Roman" pitchFamily="18" charset="0"/>
                <a:cs typeface="Times New Roman" pitchFamily="18" charset="0"/>
              </a:rPr>
              <a:t> </a:t>
            </a:r>
            <a:endParaRPr lang="en-US" sz="1400" cap="none" dirty="0">
              <a:latin typeface="Times New Roman" pitchFamily="18" charset="0"/>
              <a:cs typeface="Times New Roman" pitchFamily="18" charset="0"/>
            </a:endParaRPr>
          </a:p>
        </p:txBody>
      </p:sp>
      <p:pic>
        <p:nvPicPr>
          <p:cNvPr id="1026"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2683823" y="1477296"/>
            <a:ext cx="6816437" cy="4484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2935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162782"/>
          </a:xfrm>
          <a:solidFill>
            <a:schemeClr val="accent1">
              <a:lumMod val="40000"/>
              <a:lumOff val="60000"/>
            </a:schemeClr>
          </a:solidFill>
        </p:spPr>
        <p:txBody>
          <a:bodyPr>
            <a:normAutofit/>
          </a:bodyPr>
          <a:lstStyle/>
          <a:p>
            <a:r>
              <a:rPr lang="ro-RO" sz="2400" b="1" dirty="0">
                <a:solidFill>
                  <a:srgbClr val="FF0000"/>
                </a:solidFill>
              </a:rPr>
              <a:t>Cultura</a:t>
            </a:r>
            <a:r>
              <a:rPr lang="ro-RO" sz="1600" dirty="0"/>
              <a:t> = </a:t>
            </a:r>
            <a:r>
              <a:rPr lang="ro-RO" sz="1600" b="1" dirty="0"/>
              <a:t>cultura generală </a:t>
            </a:r>
            <a:r>
              <a:rPr lang="ro-RO" sz="1600" cap="none" dirty="0">
                <a:latin typeface="Times New Roman" pitchFamily="18" charset="0"/>
                <a:cs typeface="Times New Roman" pitchFamily="18" charset="0"/>
              </a:rPr>
              <a:t>la nivel de învățământ preuniversitar</a:t>
            </a:r>
            <a:br>
              <a:rPr lang="ro-RO" sz="1600" cap="none" dirty="0">
                <a:latin typeface="Times New Roman" pitchFamily="18" charset="0"/>
                <a:cs typeface="Times New Roman" pitchFamily="18" charset="0"/>
              </a:rPr>
            </a:br>
            <a:r>
              <a:rPr lang="ro-RO" sz="1600" cap="none" dirty="0">
                <a:latin typeface="Times New Roman" pitchFamily="18" charset="0"/>
                <a:cs typeface="Times New Roman" pitchFamily="18" charset="0"/>
              </a:rPr>
              <a:t>baza </a:t>
            </a:r>
            <a:r>
              <a:rPr lang="ro-RO" sz="1600" b="1" cap="none" dirty="0">
                <a:latin typeface="Times New Roman" pitchFamily="18" charset="0"/>
                <a:cs typeface="Times New Roman" pitchFamily="18" charset="0"/>
              </a:rPr>
              <a:t>CULTURII DE SPECIALITATE </a:t>
            </a:r>
            <a:r>
              <a:rPr lang="ro-RO" sz="1600" cap="none" dirty="0">
                <a:latin typeface="Times New Roman" pitchFamily="18" charset="0"/>
                <a:cs typeface="Times New Roman" pitchFamily="18" charset="0"/>
              </a:rPr>
              <a:t>la nivelul învățământului superior</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718878549"/>
              </p:ext>
            </p:extLst>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0407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676894"/>
            <a:ext cx="10363826" cy="5114305"/>
          </a:xfrm>
        </p:spPr>
        <p:txBody>
          <a:bodyPr>
            <a:normAutofit/>
          </a:bodyPr>
          <a:lstStyle/>
          <a:p>
            <a:pPr marL="0" indent="0">
              <a:buNone/>
            </a:pPr>
            <a:r>
              <a:rPr lang="ro-RO" b="1" i="1" cap="none" dirty="0">
                <a:solidFill>
                  <a:srgbClr val="FF0000"/>
                </a:solidFill>
                <a:latin typeface="Times New Roman" pitchFamily="18" charset="0"/>
                <a:cs typeface="Times New Roman" pitchFamily="18" charset="0"/>
              </a:rPr>
              <a:t>	Omul viitorului  nu va mai funcționa ca la manual,</a:t>
            </a:r>
            <a:r>
              <a:rPr lang="ro-RO" b="1" cap="none" dirty="0">
                <a:solidFill>
                  <a:srgbClr val="FF0000"/>
                </a:solidFill>
                <a:latin typeface="Times New Roman" pitchFamily="18" charset="0"/>
                <a:cs typeface="Times New Roman" pitchFamily="18" charset="0"/>
              </a:rPr>
              <a:t> “</a:t>
            </a:r>
            <a:r>
              <a:rPr lang="ro-RO" b="1" i="1" cap="none" dirty="0">
                <a:solidFill>
                  <a:srgbClr val="FF0000"/>
                </a:solidFill>
                <a:latin typeface="Times New Roman" pitchFamily="18" charset="0"/>
                <a:cs typeface="Times New Roman" pitchFamily="18" charset="0"/>
              </a:rPr>
              <a:t>ad-hocrația” solicitând un nou set de caracteristici umane: </a:t>
            </a:r>
            <a:r>
              <a:rPr lang="ro-RO" b="1" i="1" u="sng" cap="none" dirty="0">
                <a:solidFill>
                  <a:srgbClr val="FF0000"/>
                </a:solidFill>
                <a:latin typeface="Times New Roman" pitchFamily="18" charset="0"/>
                <a:cs typeface="Times New Roman" pitchFamily="18" charset="0"/>
              </a:rPr>
              <a:t>învăț</a:t>
            </a:r>
            <a:r>
              <a:rPr lang="it-IT" b="1" i="1" u="sng" cap="none" dirty="0">
                <a:solidFill>
                  <a:srgbClr val="FF0000"/>
                </a:solidFill>
                <a:latin typeface="Times New Roman" pitchFamily="18" charset="0"/>
                <a:cs typeface="Times New Roman" pitchFamily="18" charset="0"/>
              </a:rPr>
              <a:t>are rapid</a:t>
            </a:r>
            <a:r>
              <a:rPr lang="ro-RO" b="1" i="1" u="sng" cap="none" dirty="0">
                <a:solidFill>
                  <a:srgbClr val="FF0000"/>
                </a:solidFill>
                <a:latin typeface="Times New Roman" pitchFamily="18" charset="0"/>
                <a:cs typeface="Times New Roman" pitchFamily="18" charset="0"/>
              </a:rPr>
              <a:t>ă și imaginație</a:t>
            </a:r>
            <a:r>
              <a:rPr lang="ro-RO" b="1" cap="none" dirty="0">
                <a:solidFill>
                  <a:srgbClr val="FF0000"/>
                </a:solidFill>
                <a:latin typeface="Times New Roman" pitchFamily="18" charset="0"/>
                <a:cs typeface="Times New Roman" pitchFamily="18" charset="0"/>
              </a:rPr>
              <a:t>.(s.n.)</a:t>
            </a:r>
            <a:r>
              <a:rPr lang="ro-RO" b="1" i="1" cap="none" dirty="0">
                <a:solidFill>
                  <a:srgbClr val="FF0000"/>
                </a:solidFill>
                <a:latin typeface="Times New Roman" pitchFamily="18" charset="0"/>
                <a:cs typeface="Times New Roman" pitchFamily="18" charset="0"/>
              </a:rPr>
              <a:t>.</a:t>
            </a:r>
            <a:r>
              <a:rPr lang="en-US" b="1" cap="none" dirty="0">
                <a:solidFill>
                  <a:srgbClr val="FF0000"/>
                </a:solidFill>
                <a:latin typeface="Times New Roman" pitchFamily="18" charset="0"/>
                <a:cs typeface="Times New Roman" pitchFamily="18" charset="0"/>
              </a:rPr>
              <a:t> </a:t>
            </a:r>
            <a:endParaRPr lang="ro-RO" b="1" cap="none" dirty="0">
              <a:solidFill>
                <a:srgbClr val="FF0000"/>
              </a:solidFill>
              <a:latin typeface="Times New Roman" pitchFamily="18" charset="0"/>
              <a:cs typeface="Times New Roman" pitchFamily="18" charset="0"/>
            </a:endParaRPr>
          </a:p>
          <a:p>
            <a:pPr marL="914400" lvl="2" indent="0" algn="r">
              <a:buNone/>
            </a:pPr>
            <a:r>
              <a:rPr lang="ro-RO" cap="none" dirty="0">
                <a:solidFill>
                  <a:srgbClr val="FF0000"/>
                </a:solidFill>
                <a:latin typeface="Times New Roman" pitchFamily="18" charset="0"/>
                <a:cs typeface="Times New Roman" pitchFamily="18" charset="0"/>
              </a:rPr>
              <a:t>(A</a:t>
            </a:r>
            <a:r>
              <a:rPr lang="en-US" cap="none" dirty="0" err="1">
                <a:solidFill>
                  <a:srgbClr val="FF0000"/>
                </a:solidFill>
                <a:latin typeface="Times New Roman" pitchFamily="18" charset="0"/>
                <a:cs typeface="Times New Roman" pitchFamily="18" charset="0"/>
              </a:rPr>
              <a:t>lvin</a:t>
            </a:r>
            <a:r>
              <a:rPr lang="en-US" cap="none" dirty="0">
                <a:solidFill>
                  <a:srgbClr val="FF0000"/>
                </a:solidFill>
                <a:latin typeface="Times New Roman" pitchFamily="18" charset="0"/>
                <a:cs typeface="Times New Roman" pitchFamily="18" charset="0"/>
              </a:rPr>
              <a:t> </a:t>
            </a:r>
            <a:r>
              <a:rPr lang="ro-RO" cap="none" dirty="0">
                <a:solidFill>
                  <a:srgbClr val="FF0000"/>
                </a:solidFill>
                <a:latin typeface="Times New Roman" pitchFamily="18" charset="0"/>
                <a:cs typeface="Times New Roman" pitchFamily="18" charset="0"/>
              </a:rPr>
              <a:t>T</a:t>
            </a:r>
            <a:r>
              <a:rPr lang="en-US" cap="none" dirty="0" err="1">
                <a:solidFill>
                  <a:srgbClr val="FF0000"/>
                </a:solidFill>
                <a:latin typeface="Times New Roman" pitchFamily="18" charset="0"/>
                <a:cs typeface="Times New Roman" pitchFamily="18" charset="0"/>
              </a:rPr>
              <a:t>offler</a:t>
            </a:r>
            <a:r>
              <a:rPr lang="en-US" cap="none" dirty="0">
                <a:solidFill>
                  <a:srgbClr val="FF0000"/>
                </a:solidFill>
                <a:latin typeface="Times New Roman" pitchFamily="18" charset="0"/>
                <a:cs typeface="Times New Roman" pitchFamily="18" charset="0"/>
              </a:rPr>
              <a:t>, </a:t>
            </a:r>
            <a:r>
              <a:rPr lang="ro-RO" i="1" cap="none" dirty="0">
                <a:solidFill>
                  <a:srgbClr val="FF0000"/>
                </a:solidFill>
                <a:latin typeface="Times New Roman" pitchFamily="18" charset="0"/>
                <a:cs typeface="Times New Roman" pitchFamily="18" charset="0"/>
              </a:rPr>
              <a:t>C</a:t>
            </a:r>
            <a:r>
              <a:rPr lang="es-ES_tradnl" i="1" cap="none" dirty="0" err="1">
                <a:solidFill>
                  <a:srgbClr val="FF0000"/>
                </a:solidFill>
                <a:latin typeface="Times New Roman" pitchFamily="18" charset="0"/>
                <a:cs typeface="Times New Roman" pitchFamily="18" charset="0"/>
              </a:rPr>
              <a:t>orpora</a:t>
            </a:r>
            <a:r>
              <a:rPr lang="en-US" i="1" cap="none" dirty="0">
                <a:solidFill>
                  <a:srgbClr val="FF0000"/>
                </a:solidFill>
                <a:latin typeface="Times New Roman" pitchFamily="18" charset="0"/>
                <a:cs typeface="Times New Roman" pitchFamily="18" charset="0"/>
              </a:rPr>
              <a:t>ț</a:t>
            </a:r>
            <a:r>
              <a:rPr lang="pt-PT" i="1" cap="none" dirty="0">
                <a:solidFill>
                  <a:srgbClr val="FF0000"/>
                </a:solidFill>
                <a:latin typeface="Times New Roman" pitchFamily="18" charset="0"/>
                <a:cs typeface="Times New Roman" pitchFamily="18" charset="0"/>
              </a:rPr>
              <a:t>ia adaptabil</a:t>
            </a:r>
            <a:r>
              <a:rPr lang="en-US" i="1" cap="none" dirty="0">
                <a:solidFill>
                  <a:srgbClr val="FF0000"/>
                </a:solidFill>
                <a:latin typeface="Times New Roman" pitchFamily="18" charset="0"/>
                <a:cs typeface="Times New Roman" pitchFamily="18" charset="0"/>
              </a:rPr>
              <a:t>ă</a:t>
            </a:r>
            <a:r>
              <a:rPr lang="da-DK" cap="none" dirty="0">
                <a:solidFill>
                  <a:srgbClr val="FF0000"/>
                </a:solidFill>
                <a:latin typeface="Times New Roman" pitchFamily="18" charset="0"/>
                <a:cs typeface="Times New Roman" pitchFamily="18" charset="0"/>
              </a:rPr>
              <a:t>, </a:t>
            </a:r>
            <a:r>
              <a:rPr lang="ro-RO" cap="none" dirty="0">
                <a:solidFill>
                  <a:srgbClr val="FF0000"/>
                </a:solidFill>
                <a:latin typeface="Times New Roman" pitchFamily="18" charset="0"/>
                <a:cs typeface="Times New Roman" pitchFamily="18" charset="0"/>
              </a:rPr>
              <a:t>E</a:t>
            </a:r>
            <a:r>
              <a:rPr lang="en-US" cap="none" dirty="0" err="1">
                <a:solidFill>
                  <a:srgbClr val="FF0000"/>
                </a:solidFill>
                <a:latin typeface="Times New Roman" pitchFamily="18" charset="0"/>
                <a:cs typeface="Times New Roman" pitchFamily="18" charset="0"/>
              </a:rPr>
              <a:t>ditura</a:t>
            </a:r>
            <a:r>
              <a:rPr lang="en-US" cap="none" dirty="0">
                <a:solidFill>
                  <a:srgbClr val="FF0000"/>
                </a:solidFill>
                <a:latin typeface="Times New Roman" pitchFamily="18" charset="0"/>
                <a:cs typeface="Times New Roman" pitchFamily="18" charset="0"/>
              </a:rPr>
              <a:t> </a:t>
            </a:r>
            <a:r>
              <a:rPr lang="ro-RO" cap="none" dirty="0">
                <a:solidFill>
                  <a:srgbClr val="FF0000"/>
                </a:solidFill>
                <a:latin typeface="Times New Roman" pitchFamily="18" charset="0"/>
                <a:cs typeface="Times New Roman" pitchFamily="18" charset="0"/>
              </a:rPr>
              <a:t>A</a:t>
            </a:r>
            <a:r>
              <a:rPr lang="en-US" cap="none" dirty="0" err="1">
                <a:solidFill>
                  <a:srgbClr val="FF0000"/>
                </a:solidFill>
                <a:latin typeface="Times New Roman" pitchFamily="18" charset="0"/>
                <a:cs typeface="Times New Roman" pitchFamily="18" charset="0"/>
              </a:rPr>
              <a:t>ntet</a:t>
            </a:r>
            <a:r>
              <a:rPr lang="en-US" cap="none" dirty="0">
                <a:solidFill>
                  <a:srgbClr val="FF0000"/>
                </a:solidFill>
                <a:latin typeface="Times New Roman" pitchFamily="18" charset="0"/>
                <a:cs typeface="Times New Roman" pitchFamily="18" charset="0"/>
              </a:rPr>
              <a:t>, 2012, p. 43</a:t>
            </a:r>
            <a:r>
              <a:rPr lang="ro-RO" cap="none" dirty="0">
                <a:solidFill>
                  <a:srgbClr val="FF0000"/>
                </a:solidFill>
              </a:rPr>
              <a:t>)</a:t>
            </a:r>
          </a:p>
          <a:p>
            <a:pPr lvl="2"/>
            <a:endParaRPr lang="en-US" cap="none" dirty="0"/>
          </a:p>
          <a:p>
            <a:pPr algn="just"/>
            <a:r>
              <a:rPr lang="ro-RO" cap="none" dirty="0">
                <a:latin typeface="Times New Roman" pitchFamily="18" charset="0"/>
                <a:cs typeface="Times New Roman" pitchFamily="18" charset="0"/>
              </a:rPr>
              <a:t>În aria curriculară </a:t>
            </a:r>
            <a:r>
              <a:rPr lang="ro-RO" b="1" cap="none" dirty="0">
                <a:solidFill>
                  <a:srgbClr val="FF0000"/>
                </a:solidFill>
                <a:latin typeface="Times New Roman" pitchFamily="18" charset="0"/>
                <a:cs typeface="Times New Roman" pitchFamily="18" charset="0"/>
              </a:rPr>
              <a:t>LIMBĂ ȘI COMUNICARE</a:t>
            </a:r>
            <a:r>
              <a:rPr lang="ro-RO" cap="none" dirty="0">
                <a:latin typeface="Times New Roman" pitchFamily="18" charset="0"/>
                <a:cs typeface="Times New Roman" pitchFamily="18" charset="0"/>
              </a:rPr>
              <a:t>, disciplinele se coagulează în jurul </a:t>
            </a:r>
            <a:r>
              <a:rPr lang="ro-RO" b="1" cap="none" dirty="0">
                <a:solidFill>
                  <a:srgbClr val="FF0000"/>
                </a:solidFill>
                <a:latin typeface="Times New Roman" pitchFamily="18" charset="0"/>
                <a:cs typeface="Times New Roman" pitchFamily="18" charset="0"/>
              </a:rPr>
              <a:t>limbii materne</a:t>
            </a:r>
            <a:r>
              <a:rPr lang="ro-RO" cap="none" dirty="0">
                <a:latin typeface="Times New Roman" pitchFamily="18" charset="0"/>
                <a:cs typeface="Times New Roman" pitchFamily="18" charset="0"/>
              </a:rPr>
              <a:t>, cu rol de </a:t>
            </a:r>
            <a:r>
              <a:rPr lang="ro-RO" b="1" cap="none" dirty="0">
                <a:solidFill>
                  <a:srgbClr val="FF0000"/>
                </a:solidFill>
                <a:latin typeface="Times New Roman" pitchFamily="18" charset="0"/>
                <a:cs typeface="Times New Roman" pitchFamily="18" charset="0"/>
              </a:rPr>
              <a:t>nucleu</a:t>
            </a:r>
            <a:r>
              <a:rPr lang="ro-RO" cap="none" dirty="0">
                <a:latin typeface="Times New Roman" pitchFamily="18" charset="0"/>
                <a:cs typeface="Times New Roman" pitchFamily="18" charset="0"/>
              </a:rPr>
              <a:t> care generează procesul de comunicare lingvistică, în primul rând, facilitând înțelegerea conținuturilor la toate celelalte discipline de studiu = proces de formare a universului cognitiv, în context </a:t>
            </a:r>
            <a:r>
              <a:rPr lang="ro-RO" b="1" cap="none" dirty="0">
                <a:solidFill>
                  <a:srgbClr val="FF0000"/>
                </a:solidFill>
                <a:latin typeface="Times New Roman" pitchFamily="18" charset="0"/>
                <a:cs typeface="Times New Roman" pitchFamily="18" charset="0"/>
              </a:rPr>
              <a:t>formal, nonformal și informal</a:t>
            </a:r>
          </a:p>
          <a:p>
            <a:pPr algn="just"/>
            <a:endParaRPr lang="ro-RO" cap="none" dirty="0">
              <a:latin typeface="Times New Roman" pitchFamily="18" charset="0"/>
              <a:cs typeface="Times New Roman" pitchFamily="18" charset="0"/>
            </a:endParaRPr>
          </a:p>
          <a:p>
            <a:pPr algn="just"/>
            <a:r>
              <a:rPr lang="ro-RO" cap="none" dirty="0">
                <a:latin typeface="Times New Roman" pitchFamily="18" charset="0"/>
                <a:cs typeface="Times New Roman" pitchFamily="18" charset="0"/>
              </a:rPr>
              <a:t>Competența de comunicare lingvistică = funcționalitate transversală, care sporește </a:t>
            </a:r>
            <a:r>
              <a:rPr lang="ro-RO" b="1" cap="none" dirty="0">
                <a:solidFill>
                  <a:srgbClr val="FF0000"/>
                </a:solidFill>
                <a:latin typeface="Times New Roman" pitchFamily="18" charset="0"/>
                <a:cs typeface="Times New Roman" pitchFamily="18" charset="0"/>
              </a:rPr>
              <a:t>responsabilitatea</a:t>
            </a:r>
            <a:r>
              <a:rPr lang="ro-RO" cap="none" dirty="0">
                <a:latin typeface="Times New Roman" pitchFamily="18" charset="0"/>
                <a:cs typeface="Times New Roman" pitchFamily="18" charset="0"/>
              </a:rPr>
              <a:t> profesorului și amplifică </a:t>
            </a:r>
            <a:r>
              <a:rPr lang="ro-RO" b="1" cap="none" dirty="0">
                <a:solidFill>
                  <a:srgbClr val="FF0000"/>
                </a:solidFill>
                <a:latin typeface="Times New Roman" pitchFamily="18" charset="0"/>
                <a:cs typeface="Times New Roman" pitchFamily="18" charset="0"/>
              </a:rPr>
              <a:t>interesul</a:t>
            </a:r>
            <a:r>
              <a:rPr lang="ro-RO" cap="none" dirty="0">
                <a:latin typeface="Times New Roman" pitchFamily="18" charset="0"/>
                <a:cs typeface="Times New Roman" pitchFamily="18" charset="0"/>
              </a:rPr>
              <a:t> elevului în procesul de învățare.</a:t>
            </a:r>
            <a:endParaRPr lang="en-US" cap="none"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1520413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900" y="938151"/>
            <a:ext cx="10364451" cy="1531916"/>
          </a:xfrm>
          <a:noFill/>
          <a:ln w="76200">
            <a:solidFill>
              <a:schemeClr val="accent1">
                <a:lumMod val="75000"/>
              </a:schemeClr>
            </a:solidFill>
          </a:ln>
        </p:spPr>
        <p:txBody>
          <a:bodyPr>
            <a:normAutofit fontScale="90000"/>
          </a:bodyPr>
          <a:lstStyle/>
          <a:p>
            <a:pPr algn="l"/>
            <a:br>
              <a:rPr lang="ro-RO" sz="2000" dirty="0"/>
            </a:br>
            <a:r>
              <a:rPr lang="vi-VN" sz="2800" cap="none" dirty="0">
                <a:latin typeface="Times New Roman" pitchFamily="18" charset="0"/>
                <a:cs typeface="Times New Roman" pitchFamily="18" charset="0"/>
              </a:rPr>
              <a:t>PĂRȚILE COMPONENTE</a:t>
            </a:r>
            <a:r>
              <a:rPr lang="ro-RO" sz="2800" cap="none" dirty="0">
                <a:latin typeface="Times New Roman" pitchFamily="18" charset="0"/>
                <a:cs typeface="Times New Roman" pitchFamily="18" charset="0"/>
              </a:rPr>
              <a:t> ALE CULTURII</a:t>
            </a:r>
            <a:r>
              <a:rPr lang="vi-VN" sz="2800" cap="none" dirty="0">
                <a:latin typeface="Times New Roman" pitchFamily="18" charset="0"/>
                <a:cs typeface="Times New Roman" pitchFamily="18" charset="0"/>
              </a:rPr>
              <a:t>: </a:t>
            </a:r>
            <a:br>
              <a:rPr lang="ro-RO" sz="2800" cap="none" dirty="0">
                <a:latin typeface="Times New Roman" pitchFamily="18" charset="0"/>
                <a:cs typeface="Times New Roman" pitchFamily="18" charset="0"/>
              </a:rPr>
            </a:br>
            <a:r>
              <a:rPr lang="vi-VN" sz="2000" b="1" cap="none" dirty="0">
                <a:solidFill>
                  <a:schemeClr val="bg1"/>
                </a:solidFill>
                <a:hlinkClick r:id="rId2" tooltip="Valori — pagină inexistentă"/>
              </a:rPr>
              <a:t>valori</a:t>
            </a:r>
            <a:r>
              <a:rPr lang="vi-VN" sz="2000" cap="none" dirty="0"/>
              <a:t> (idei), </a:t>
            </a:r>
            <a:br>
              <a:rPr lang="ro-RO" sz="2000" cap="none" dirty="0"/>
            </a:br>
            <a:r>
              <a:rPr lang="vi-VN" sz="2000" b="1" cap="none" dirty="0">
                <a:solidFill>
                  <a:srgbClr val="FF0000"/>
                </a:solidFill>
                <a:hlinkClick r:id="rId3" tooltip="Norme — pagină inexistentă"/>
              </a:rPr>
              <a:t>norme</a:t>
            </a:r>
            <a:r>
              <a:rPr lang="vi-VN" sz="2000" cap="none" dirty="0"/>
              <a:t> (comportamente), </a:t>
            </a:r>
            <a:br>
              <a:rPr lang="ro-RO" sz="2000" cap="none" dirty="0"/>
            </a:br>
            <a:r>
              <a:rPr lang="vi-VN" sz="2000" b="1" cap="none" dirty="0">
                <a:hlinkClick r:id="rId4" tooltip="Artefacte — pagină inexistentă"/>
              </a:rPr>
              <a:t>artefacte</a:t>
            </a:r>
            <a:r>
              <a:rPr lang="vi-VN" sz="2000" cap="none" dirty="0"/>
              <a:t> (lucruri, sau părți ale culturii materiale).</a:t>
            </a:r>
            <a:endParaRPr lang="en-US" cap="none" dirty="0"/>
          </a:p>
        </p:txBody>
      </p:sp>
      <p:sp>
        <p:nvSpPr>
          <p:cNvPr id="3" name="Content Placeholder 2"/>
          <p:cNvSpPr>
            <a:spLocks noGrp="1"/>
          </p:cNvSpPr>
          <p:nvPr>
            <p:ph sz="quarter" idx="13"/>
          </p:nvPr>
        </p:nvSpPr>
        <p:spPr>
          <a:xfrm>
            <a:off x="1008776" y="2814453"/>
            <a:ext cx="10363826" cy="3230087"/>
          </a:xfrm>
        </p:spPr>
        <p:txBody>
          <a:bodyPr>
            <a:normAutofit/>
          </a:bodyPr>
          <a:lstStyle/>
          <a:p>
            <a:r>
              <a:rPr lang="vi-VN" b="1" cap="none" dirty="0">
                <a:solidFill>
                  <a:srgbClr val="FF0000"/>
                </a:solidFill>
              </a:rPr>
              <a:t>VALORILE</a:t>
            </a:r>
            <a:r>
              <a:rPr lang="vi-VN" cap="none" dirty="0"/>
              <a:t> sunt idei despre ceea ce poate fi important în viață. ele ghidează restul culturii. </a:t>
            </a:r>
            <a:endParaRPr lang="ro-RO" cap="none" dirty="0"/>
          </a:p>
          <a:p>
            <a:r>
              <a:rPr lang="vi-VN" b="1" cap="none" dirty="0">
                <a:solidFill>
                  <a:srgbClr val="FF0000"/>
                </a:solidFill>
              </a:rPr>
              <a:t>NORMELE</a:t>
            </a:r>
            <a:r>
              <a:rPr lang="vi-VN" cap="none" dirty="0"/>
              <a:t> sunt expectații ale comportamentului diferit al oamenilor în diferite situații. fiecare cultură are metode diferite (sancțiuni) pentru a-și impune normele. sancțiunile variază și ele în funcție de importanța normei. normele cele mai importante formalizate de sancțiuni se numesc </a:t>
            </a:r>
            <a:r>
              <a:rPr lang="vi-VN" b="1" cap="none" dirty="0">
                <a:solidFill>
                  <a:srgbClr val="FF0000"/>
                </a:solidFill>
              </a:rPr>
              <a:t>legi</a:t>
            </a:r>
            <a:r>
              <a:rPr lang="vi-VN" cap="none" dirty="0"/>
              <a:t>. </a:t>
            </a:r>
            <a:endParaRPr lang="ro-RO" cap="none" dirty="0"/>
          </a:p>
          <a:p>
            <a:r>
              <a:rPr lang="vi-VN" b="1" cap="none" dirty="0">
                <a:solidFill>
                  <a:srgbClr val="FF0000"/>
                </a:solidFill>
              </a:rPr>
              <a:t>ARTEFACTELE</a:t>
            </a:r>
            <a:r>
              <a:rPr lang="vi-VN" cap="none" dirty="0"/>
              <a:t> derivă din valorile culturale și din norme.</a:t>
            </a:r>
          </a:p>
          <a:p>
            <a:endParaRPr lang="en-US" dirty="0"/>
          </a:p>
        </p:txBody>
      </p:sp>
    </p:spTree>
    <p:extLst>
      <p:ext uri="{BB962C8B-B14F-4D97-AF65-F5344CB8AC3E}">
        <p14:creationId xmlns:p14="http://schemas.microsoft.com/office/powerpoint/2010/main" val="31115485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PĂRȚILE COMPONENTE ALE CULTURII</a:t>
            </a: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342108265"/>
              </p:ext>
            </p:extLst>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363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b="1" dirty="0">
                <a:solidFill>
                  <a:srgbClr val="FF0000"/>
                </a:solidFill>
                <a:latin typeface="Times New Roman" pitchFamily="18" charset="0"/>
                <a:cs typeface="Times New Roman" pitchFamily="18" charset="0"/>
              </a:rPr>
              <a:t>REVIZUIRI,</a:t>
            </a:r>
            <a:br>
              <a:rPr lang="ro-RO" b="1" dirty="0">
                <a:solidFill>
                  <a:srgbClr val="FF0000"/>
                </a:solidFill>
                <a:latin typeface="Times New Roman" pitchFamily="18" charset="0"/>
                <a:cs typeface="Times New Roman" pitchFamily="18" charset="0"/>
              </a:rPr>
            </a:br>
            <a:r>
              <a:rPr lang="ro-RO" b="1" dirty="0">
                <a:solidFill>
                  <a:srgbClr val="FF0000"/>
                </a:solidFill>
                <a:latin typeface="Times New Roman" pitchFamily="18" charset="0"/>
                <a:cs typeface="Times New Roman" pitchFamily="18" charset="0"/>
              </a:rPr>
              <a:t> PERSPECTIVE</a:t>
            </a:r>
            <a:br>
              <a:rPr lang="ro-RO" dirty="0">
                <a:latin typeface="Times New Roman" pitchFamily="18" charset="0"/>
                <a:cs typeface="Times New Roman" pitchFamily="18" charset="0"/>
              </a:rPr>
            </a:br>
            <a:endParaRPr lang="en-US" dirty="0"/>
          </a:p>
        </p:txBody>
      </p:sp>
      <p:sp>
        <p:nvSpPr>
          <p:cNvPr id="3" name="Content Placeholder 2"/>
          <p:cNvSpPr>
            <a:spLocks noGrp="1"/>
          </p:cNvSpPr>
          <p:nvPr>
            <p:ph sz="quarter" idx="13"/>
          </p:nvPr>
        </p:nvSpPr>
        <p:spPr>
          <a:solidFill>
            <a:srgbClr val="FFFF00"/>
          </a:solidFill>
        </p:spPr>
        <p:txBody>
          <a:bodyPr>
            <a:normAutofit fontScale="85000" lnSpcReduction="20000"/>
          </a:bodyPr>
          <a:lstStyle/>
          <a:p>
            <a:pPr marL="0" indent="0" algn="just">
              <a:buNone/>
            </a:pPr>
            <a:br>
              <a:rPr lang="ro-RO" dirty="0">
                <a:latin typeface="Times New Roman" pitchFamily="18" charset="0"/>
                <a:cs typeface="Times New Roman" pitchFamily="18" charset="0"/>
              </a:rPr>
            </a:br>
            <a:r>
              <a:rPr lang="ro-RO" sz="2200" cap="none" dirty="0">
                <a:latin typeface="Times New Roman" pitchFamily="18" charset="0"/>
                <a:cs typeface="Times New Roman" pitchFamily="18" charset="0"/>
              </a:rPr>
              <a:t>Una dintre noutățile recomandărilor din anul 2018 este că, alături de </a:t>
            </a:r>
            <a:r>
              <a:rPr lang="ro-RO" sz="2200" i="1" cap="none" dirty="0">
                <a:latin typeface="Times New Roman" pitchFamily="18" charset="0"/>
                <a:cs typeface="Times New Roman" pitchFamily="18" charset="0"/>
              </a:rPr>
              <a:t>competența lingvistică</a:t>
            </a:r>
            <a:r>
              <a:rPr lang="ro-RO" sz="2200" cap="none" dirty="0">
                <a:latin typeface="Times New Roman" pitchFamily="18" charset="0"/>
                <a:cs typeface="Times New Roman" pitchFamily="18" charset="0"/>
              </a:rPr>
              <a:t>, apare, în raport de complementaritate, </a:t>
            </a:r>
            <a:r>
              <a:rPr lang="ro-RO" sz="2200" i="1" cap="none" dirty="0">
                <a:latin typeface="Times New Roman" pitchFamily="18" charset="0"/>
                <a:cs typeface="Times New Roman" pitchFamily="18" charset="0"/>
              </a:rPr>
              <a:t>competența de alfabetizare</a:t>
            </a:r>
            <a:r>
              <a:rPr lang="ro-RO" sz="2200" cap="none" dirty="0">
                <a:latin typeface="Times New Roman" pitchFamily="18" charset="0"/>
                <a:cs typeface="Times New Roman" pitchFamily="18" charset="0"/>
              </a:rPr>
              <a:t>, prima din șirul celor opt. aceasta este definită sintetic prin acțiunile de învățare pe care le susține: </a:t>
            </a:r>
            <a:r>
              <a:rPr lang="ro-RO" sz="2200" i="1" cap="none" dirty="0">
                <a:latin typeface="Times New Roman" pitchFamily="18" charset="0"/>
                <a:cs typeface="Times New Roman" pitchFamily="18" charset="0"/>
              </a:rPr>
              <a:t>identificarea, înțelegerea, exprimarea, crearea și interpretarea de concepte, sentimente, fapte și opinii, atât verbal, cât și în scris, folosind materiale vizuale, auditive/audio și digitale la diferite discipline și în diferite contexte.</a:t>
            </a:r>
            <a:r>
              <a:rPr lang="ro-RO" sz="2200" cap="none" dirty="0">
                <a:latin typeface="Times New Roman" pitchFamily="18" charset="0"/>
                <a:cs typeface="Times New Roman" pitchFamily="18" charset="0"/>
              </a:rPr>
              <a:t> finalitățile competenței de alfabetizare se proiectează în </a:t>
            </a:r>
            <a:r>
              <a:rPr lang="ro-RO" sz="2200" i="1" cap="none" dirty="0">
                <a:latin typeface="Times New Roman" pitchFamily="18" charset="0"/>
                <a:cs typeface="Times New Roman" pitchFamily="18" charset="0"/>
              </a:rPr>
              <a:t>capacitatea de a comunica și de a stabili conexiuni cu alte persoane, în mod eficient, adecvat și creativ</a:t>
            </a:r>
            <a:r>
              <a:rPr lang="ro-RO" sz="2200" cap="none" dirty="0">
                <a:latin typeface="Times New Roman" pitchFamily="18" charset="0"/>
                <a:cs typeface="Times New Roman" pitchFamily="18" charset="0"/>
              </a:rPr>
              <a:t>. în fapt, alfabetizarea asigură continuarea învățării și a interacțiunii lingvistice, indiferent de limba utilizată, stimulând astfel multilingvismul și valorificând substanțial competențele lingvistice puse în interacțiune și dezvoltând, în fapt, competența de comunicare, generic vorbind.</a:t>
            </a:r>
            <a:endParaRPr lang="en-US" sz="2200" cap="none" dirty="0"/>
          </a:p>
        </p:txBody>
      </p:sp>
    </p:spTree>
    <p:extLst>
      <p:ext uri="{BB962C8B-B14F-4D97-AF65-F5344CB8AC3E}">
        <p14:creationId xmlns:p14="http://schemas.microsoft.com/office/powerpoint/2010/main" val="42800580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b="1" dirty="0">
                <a:latin typeface="Times New Roman" pitchFamily="18" charset="0"/>
                <a:cs typeface="Times New Roman" pitchFamily="18" charset="0"/>
              </a:rPr>
              <a:t>PROFESORUL IMPLICAT:</a:t>
            </a:r>
            <a:br>
              <a:rPr lang="ro-RO" b="1" dirty="0">
                <a:latin typeface="Times New Roman" pitchFamily="18" charset="0"/>
                <a:cs typeface="Times New Roman" pitchFamily="18" charset="0"/>
              </a:rPr>
            </a:br>
            <a:endParaRPr lang="en-US" dirty="0"/>
          </a:p>
        </p:txBody>
      </p:sp>
      <p:sp>
        <p:nvSpPr>
          <p:cNvPr id="3" name="Content Placeholder 2"/>
          <p:cNvSpPr>
            <a:spLocks noGrp="1"/>
          </p:cNvSpPr>
          <p:nvPr>
            <p:ph sz="quarter" idx="13"/>
          </p:nvPr>
        </p:nvSpPr>
        <p:spPr/>
        <p:txBody>
          <a:bodyPr>
            <a:normAutofit/>
          </a:bodyPr>
          <a:lstStyle/>
          <a:p>
            <a:pPr algn="ctr"/>
            <a:endParaRPr lang="ro-RO" b="1" dirty="0">
              <a:latin typeface="Times New Roman" pitchFamily="18" charset="0"/>
              <a:cs typeface="Times New Roman" pitchFamily="18" charset="0"/>
            </a:endParaRPr>
          </a:p>
          <a:p>
            <a:pPr algn="ctr"/>
            <a:r>
              <a:rPr lang="ro-RO" b="1" dirty="0">
                <a:solidFill>
                  <a:srgbClr val="FF0000"/>
                </a:solidFill>
                <a:latin typeface="Times New Roman" pitchFamily="18" charset="0"/>
                <a:cs typeface="Times New Roman" pitchFamily="18" charset="0"/>
              </a:rPr>
              <a:t>FLEXIBILITATE</a:t>
            </a:r>
            <a:r>
              <a:rPr lang="ro-RO" b="1" dirty="0">
                <a:latin typeface="Times New Roman" pitchFamily="18" charset="0"/>
                <a:cs typeface="Times New Roman" pitchFamily="18" charset="0"/>
              </a:rPr>
              <a:t>, </a:t>
            </a:r>
          </a:p>
          <a:p>
            <a:pPr algn="ctr"/>
            <a:r>
              <a:rPr lang="ro-RO" b="1" dirty="0">
                <a:latin typeface="Times New Roman" pitchFamily="18" charset="0"/>
                <a:cs typeface="Times New Roman" pitchFamily="18" charset="0"/>
              </a:rPr>
              <a:t>INFORMARE, </a:t>
            </a:r>
          </a:p>
          <a:p>
            <a:pPr algn="ctr"/>
            <a:r>
              <a:rPr lang="ro-RO" b="1" dirty="0">
                <a:latin typeface="Times New Roman" pitchFamily="18" charset="0"/>
                <a:cs typeface="Times New Roman" pitchFamily="18" charset="0"/>
              </a:rPr>
              <a:t>ABORDARE PERSONALIZATĂ A CURRICULUMULUI, </a:t>
            </a:r>
          </a:p>
          <a:p>
            <a:pPr algn="ctr"/>
            <a:r>
              <a:rPr lang="ro-RO" b="1" dirty="0">
                <a:latin typeface="Times New Roman" pitchFamily="18" charset="0"/>
                <a:cs typeface="Times New Roman" pitchFamily="18" charset="0"/>
              </a:rPr>
              <a:t>CULTURĂ GENERALĂ, </a:t>
            </a:r>
          </a:p>
          <a:p>
            <a:pPr algn="ctr"/>
            <a:r>
              <a:rPr lang="ro-RO" b="1" dirty="0">
                <a:latin typeface="Times New Roman" pitchFamily="18" charset="0"/>
                <a:cs typeface="Times New Roman" pitchFamily="18" charset="0"/>
              </a:rPr>
              <a:t>CULTURĂ FILOLOGICĂ, </a:t>
            </a:r>
          </a:p>
          <a:p>
            <a:pPr algn="ctr"/>
            <a:r>
              <a:rPr lang="ro-RO" b="1" dirty="0">
                <a:latin typeface="Times New Roman" pitchFamily="18" charset="0"/>
                <a:cs typeface="Times New Roman" pitchFamily="18" charset="0"/>
              </a:rPr>
              <a:t>CULTURĂ PEDAGOCICĂ</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9331" y="1645227"/>
            <a:ext cx="1905000" cy="1905000"/>
          </a:xfrm>
          <a:prstGeom prst="rect">
            <a:avLst/>
          </a:prstGeom>
          <a:solidFill>
            <a:schemeClr val="accent2"/>
          </a:solidFill>
          <a:ln>
            <a:noFill/>
          </a:ln>
          <a:effectLst/>
        </p:spPr>
      </p:pic>
    </p:spTree>
    <p:extLst>
      <p:ext uri="{BB962C8B-B14F-4D97-AF65-F5344CB8AC3E}">
        <p14:creationId xmlns:p14="http://schemas.microsoft.com/office/powerpoint/2010/main" val="4121607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986636"/>
          </a:xfrm>
        </p:spPr>
        <p:txBody>
          <a:bodyPr/>
          <a:lstStyle/>
          <a:p>
            <a:r>
              <a:rPr lang="ro-RO" b="1" dirty="0">
                <a:latin typeface="Times New Roman" pitchFamily="18" charset="0"/>
                <a:cs typeface="Times New Roman" pitchFamily="18" charset="0"/>
              </a:rPr>
              <a:t>PROFESORUL </a:t>
            </a:r>
            <a:r>
              <a:rPr lang="ro-RO" b="1" dirty="0">
                <a:solidFill>
                  <a:srgbClr val="FF0000"/>
                </a:solidFill>
                <a:latin typeface="Times New Roman" pitchFamily="18" charset="0"/>
                <a:cs typeface="Times New Roman" pitchFamily="18" charset="0"/>
              </a:rPr>
              <a:t>de succes </a:t>
            </a:r>
            <a:r>
              <a:rPr lang="ro-RO" b="1" dirty="0">
                <a:latin typeface="Times New Roman" pitchFamily="18" charset="0"/>
                <a:cs typeface="Times New Roman" pitchFamily="18" charset="0"/>
              </a:rPr>
              <a:t>=</a:t>
            </a:r>
            <a:br>
              <a:rPr lang="ro-RO" b="1" dirty="0">
                <a:latin typeface="Times New Roman" pitchFamily="18" charset="0"/>
                <a:cs typeface="Times New Roman" pitchFamily="18" charset="0"/>
              </a:rPr>
            </a:br>
            <a:br>
              <a:rPr lang="ro-RO" b="1" dirty="0">
                <a:latin typeface="Times New Roman" pitchFamily="18" charset="0"/>
                <a:cs typeface="Times New Roman" pitchFamily="18" charset="0"/>
              </a:rPr>
            </a:br>
            <a:br>
              <a:rPr lang="ro-RO" b="1" dirty="0">
                <a:latin typeface="Times New Roman" pitchFamily="18" charset="0"/>
                <a:cs typeface="Times New Roman" pitchFamily="18" charset="0"/>
              </a:rPr>
            </a:br>
            <a:br>
              <a:rPr lang="ro-RO" b="1" dirty="0">
                <a:latin typeface="Times New Roman" pitchFamily="18" charset="0"/>
                <a:cs typeface="Times New Roman" pitchFamily="18" charset="0"/>
              </a:rPr>
            </a:br>
            <a:br>
              <a:rPr lang="ro-RO" b="1" dirty="0">
                <a:latin typeface="Times New Roman" pitchFamily="18" charset="0"/>
                <a:cs typeface="Times New Roman" pitchFamily="18" charset="0"/>
              </a:rPr>
            </a:br>
            <a:br>
              <a:rPr lang="ro-RO" b="1" dirty="0">
                <a:latin typeface="Times New Roman" pitchFamily="18" charset="0"/>
                <a:cs typeface="Times New Roman" pitchFamily="18" charset="0"/>
              </a:rPr>
            </a:br>
            <a:br>
              <a:rPr lang="ro-RO" b="1" dirty="0">
                <a:latin typeface="Times New Roman" pitchFamily="18" charset="0"/>
                <a:cs typeface="Times New Roman" pitchFamily="18" charset="0"/>
              </a:rPr>
            </a:br>
            <a:r>
              <a:rPr lang="ro-RO" b="1" dirty="0">
                <a:solidFill>
                  <a:srgbClr val="FF0000"/>
                </a:solidFill>
                <a:latin typeface="Times New Roman" pitchFamily="18" charset="0"/>
                <a:cs typeface="Times New Roman" pitchFamily="18" charset="0"/>
              </a:rPr>
              <a:t>SUCCESUL</a:t>
            </a:r>
            <a:r>
              <a:rPr lang="ro-RO" b="1" dirty="0">
                <a:latin typeface="Times New Roman" pitchFamily="18" charset="0"/>
                <a:cs typeface="Times New Roman" pitchFamily="18" charset="0"/>
              </a:rPr>
              <a:t> ELEVILOR SĂI</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25" y="2108365"/>
            <a:ext cx="600075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4846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668408" y="2251270"/>
            <a:ext cx="4565649" cy="342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2446" y="975076"/>
            <a:ext cx="5524500" cy="402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303325" y="1223158"/>
            <a:ext cx="3930732" cy="769441"/>
          </a:xfrm>
          <a:prstGeom prst="rect">
            <a:avLst/>
          </a:prstGeom>
          <a:noFill/>
        </p:spPr>
        <p:txBody>
          <a:bodyPr wrap="square" rtlCol="0">
            <a:spAutoFit/>
          </a:bodyPr>
          <a:lstStyle/>
          <a:p>
            <a:r>
              <a:rPr lang="ro-RO" sz="2000" b="1" dirty="0">
                <a:latin typeface="Times New Roman" pitchFamily="18" charset="0"/>
                <a:cs typeface="Times New Roman" pitchFamily="18" charset="0"/>
              </a:rPr>
              <a:t>COMUNICARE și CULTURĂ</a:t>
            </a:r>
          </a:p>
          <a:p>
            <a:r>
              <a:rPr lang="ro-RO" sz="1400" b="1" dirty="0">
                <a:latin typeface="Times New Roman" pitchFamily="18" charset="0"/>
                <a:cs typeface="Times New Roman" pitchFamily="18" charset="0"/>
              </a:rPr>
              <a:t>Sursa: </a:t>
            </a:r>
            <a:r>
              <a:rPr lang="en-US" sz="1000" dirty="0">
                <a:latin typeface="Times New Roman" pitchFamily="18" charset="0"/>
                <a:cs typeface="Times New Roman" pitchFamily="18" charset="0"/>
                <a:hlinkClick r:id="rId4"/>
              </a:rPr>
              <a:t>http://www.tribunainvatamantului.ro/interdisciplinaritate-transdisciplinaritate-si-pluridisciplinaritate-in-cadrul-orelor-de-literatura/</a:t>
            </a:r>
            <a:endParaRPr lang="en-US" sz="1000" b="1" dirty="0">
              <a:latin typeface="Times New Roman" pitchFamily="18" charset="0"/>
              <a:cs typeface="Times New Roman" pitchFamily="18" charset="0"/>
            </a:endParaRPr>
          </a:p>
        </p:txBody>
      </p:sp>
    </p:spTree>
    <p:extLst>
      <p:ext uri="{BB962C8B-B14F-4D97-AF65-F5344CB8AC3E}">
        <p14:creationId xmlns:p14="http://schemas.microsoft.com/office/powerpoint/2010/main" val="1134301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558140"/>
            <a:ext cx="10363826" cy="5233059"/>
          </a:xfrm>
        </p:spPr>
        <p:txBody>
          <a:bodyPr/>
          <a:lstStyle/>
          <a:p>
            <a:pPr algn="ctr">
              <a:buFont typeface="Wingdings" pitchFamily="2" charset="2"/>
              <a:buChar char="q"/>
            </a:pPr>
            <a:r>
              <a:rPr lang="ro-RO" b="1" i="1" dirty="0">
                <a:solidFill>
                  <a:srgbClr val="FF0000"/>
                </a:solidFill>
              </a:rPr>
              <a:t>LIMBA MATERNĂ </a:t>
            </a:r>
          </a:p>
          <a:p>
            <a:pPr algn="ctr">
              <a:buFont typeface="Wingdings" pitchFamily="2" charset="2"/>
              <a:buChar char="q"/>
            </a:pPr>
            <a:r>
              <a:rPr lang="ro-RO" b="1" i="1" dirty="0">
                <a:solidFill>
                  <a:srgbClr val="FF0000"/>
                </a:solidFill>
              </a:rPr>
              <a:t>A DOUA LIMBĂ DE COMUNICARE </a:t>
            </a:r>
          </a:p>
          <a:p>
            <a:pPr algn="ctr">
              <a:buFont typeface="Wingdings" pitchFamily="2" charset="2"/>
              <a:buChar char="q"/>
            </a:pPr>
            <a:r>
              <a:rPr lang="ro-RO" b="1" i="1" dirty="0">
                <a:solidFill>
                  <a:srgbClr val="FF0000"/>
                </a:solidFill>
              </a:rPr>
              <a:t>LIMBILE STRĂINE</a:t>
            </a:r>
          </a:p>
          <a:p>
            <a:r>
              <a:rPr lang="vi-VN" b="1" i="1" cap="none" dirty="0"/>
              <a:t>monolingvism</a:t>
            </a:r>
            <a:r>
              <a:rPr lang="vi-VN" cap="none" dirty="0"/>
              <a:t> </a:t>
            </a:r>
            <a:r>
              <a:rPr lang="vi-VN" i="1" cap="none" dirty="0"/>
              <a:t>sn</a:t>
            </a:r>
            <a:r>
              <a:rPr lang="vi-VN" cap="none" dirty="0"/>
              <a:t> [at: dex / pl: </a:t>
            </a:r>
            <a:r>
              <a:rPr lang="vi-VN" i="1" cap="none" dirty="0"/>
              <a:t>~e</a:t>
            </a:r>
            <a:r>
              <a:rPr lang="vi-VN" cap="none" dirty="0"/>
              <a:t> / e: fr </a:t>
            </a:r>
            <a:r>
              <a:rPr lang="vi-VN" b="1" i="1" cap="none" dirty="0"/>
              <a:t>monolinguisme</a:t>
            </a:r>
            <a:r>
              <a:rPr lang="vi-VN" cap="none" dirty="0"/>
              <a:t>] utilizare a unei singure limbi, </a:t>
            </a:r>
            <a:r>
              <a:rPr lang="vi-VN" b="1" cap="none" dirty="0">
                <a:solidFill>
                  <a:srgbClr val="FF0000"/>
                </a:solidFill>
              </a:rPr>
              <a:t>cea maternă</a:t>
            </a:r>
            <a:r>
              <a:rPr lang="vi-VN" cap="none" dirty="0"/>
              <a:t>, de către același individ sau același grup social.</a:t>
            </a:r>
            <a:r>
              <a:rPr lang="ro-RO" cap="none" dirty="0"/>
              <a:t> </a:t>
            </a:r>
            <a:r>
              <a:rPr lang="vi-VN" cap="none" dirty="0"/>
              <a:t>sursa:</a:t>
            </a:r>
            <a:r>
              <a:rPr lang="vi-VN" dirty="0"/>
              <a:t> </a:t>
            </a:r>
            <a:r>
              <a:rPr lang="vi-VN" dirty="0">
                <a:hlinkClick r:id="rId2" tooltip="Micul dicționar academic, ediția a II-a, 2010"/>
              </a:rPr>
              <a:t>MDA2 (2010)</a:t>
            </a:r>
            <a:endParaRPr lang="ro-RO" dirty="0"/>
          </a:p>
          <a:p>
            <a:r>
              <a:rPr lang="vi-VN" b="1" i="1" cap="none" dirty="0"/>
              <a:t>bilingv</a:t>
            </a:r>
            <a:r>
              <a:rPr lang="ro-RO" b="1" i="1" cap="none" dirty="0"/>
              <a:t>i</a:t>
            </a:r>
            <a:r>
              <a:rPr lang="vi-VN" b="1" i="1" cap="none" dirty="0"/>
              <a:t>sm</a:t>
            </a:r>
            <a:r>
              <a:rPr lang="vi-VN" cap="none" dirty="0"/>
              <a:t> s. n. fenomen de </a:t>
            </a:r>
            <a:r>
              <a:rPr lang="vi-VN" b="1" cap="none" dirty="0">
                <a:solidFill>
                  <a:srgbClr val="FF0000"/>
                </a:solidFill>
              </a:rPr>
              <a:t>utilizare curentă </a:t>
            </a:r>
            <a:r>
              <a:rPr lang="vi-VN" cap="none" dirty="0"/>
              <a:t>de către aceeași persoană a două limbi diferite. – din fr. </a:t>
            </a:r>
            <a:r>
              <a:rPr lang="vi-VN" b="1" cap="none" dirty="0"/>
              <a:t>bilinguisme.</a:t>
            </a:r>
            <a:r>
              <a:rPr lang="ro-RO" cap="none" dirty="0"/>
              <a:t> </a:t>
            </a:r>
            <a:r>
              <a:rPr lang="vi-VN" cap="none" dirty="0"/>
              <a:t>sursa</a:t>
            </a:r>
            <a:r>
              <a:rPr lang="vi-VN" dirty="0"/>
              <a:t>: </a:t>
            </a:r>
            <a:r>
              <a:rPr lang="vi-VN" dirty="0">
                <a:hlinkClick r:id="rId2" tooltip="Dicționarul explicativ al limbii române (ediția a II-a revăzută și adăugită), 2009"/>
              </a:rPr>
              <a:t>DEX '09 (2009)</a:t>
            </a:r>
            <a:endParaRPr lang="ro-RO" dirty="0"/>
          </a:p>
          <a:p>
            <a:r>
              <a:rPr lang="vi-VN" b="1" i="1" cap="none" dirty="0"/>
              <a:t>multilingv</a:t>
            </a:r>
            <a:r>
              <a:rPr lang="ro-RO" b="1" i="1" cap="none" dirty="0"/>
              <a:t>i</a:t>
            </a:r>
            <a:r>
              <a:rPr lang="vi-VN" b="1" i="1" cap="none" dirty="0"/>
              <a:t>sm</a:t>
            </a:r>
            <a:r>
              <a:rPr lang="vi-VN" cap="none" dirty="0"/>
              <a:t> </a:t>
            </a:r>
            <a:r>
              <a:rPr lang="vi-VN" i="1" cap="none" dirty="0"/>
              <a:t>s. n.</a:t>
            </a:r>
            <a:r>
              <a:rPr lang="vi-VN" cap="none" dirty="0"/>
              <a:t> folosire a </a:t>
            </a:r>
            <a:r>
              <a:rPr lang="vi-VN" b="1" cap="none" dirty="0">
                <a:solidFill>
                  <a:srgbClr val="FF0000"/>
                </a:solidFill>
              </a:rPr>
              <a:t>mai multor limbi </a:t>
            </a:r>
            <a:r>
              <a:rPr lang="vi-VN" cap="none" dirty="0"/>
              <a:t>de către același individ sau grup social; plurilingvism. (&lt; fr. </a:t>
            </a:r>
            <a:r>
              <a:rPr lang="vi-VN" b="1" i="1" cap="none" dirty="0"/>
              <a:t>multilinguisme</a:t>
            </a:r>
            <a:r>
              <a:rPr lang="vi-VN" cap="none" dirty="0"/>
              <a:t>)</a:t>
            </a:r>
            <a:r>
              <a:rPr lang="ro-RO" cap="none" dirty="0"/>
              <a:t> s</a:t>
            </a:r>
            <a:r>
              <a:rPr lang="vi-VN" cap="none" dirty="0"/>
              <a:t>ursa</a:t>
            </a:r>
            <a:r>
              <a:rPr lang="vi-VN" dirty="0"/>
              <a:t>: </a:t>
            </a:r>
            <a:r>
              <a:rPr lang="vi-VN" dirty="0">
                <a:hlinkClick r:id="rId2" tooltip="Marele dicționar de neologisme, 2000"/>
              </a:rPr>
              <a:t>MDN '00 (2000)</a:t>
            </a:r>
            <a:endParaRPr lang="vi-VN" dirty="0"/>
          </a:p>
          <a:p>
            <a:r>
              <a:rPr lang="en-US" b="1" i="1" cap="none" dirty="0" err="1"/>
              <a:t>plurilingv</a:t>
            </a:r>
            <a:r>
              <a:rPr lang="ro-RO" b="1" i="1" cap="none" dirty="0"/>
              <a:t>i</a:t>
            </a:r>
            <a:r>
              <a:rPr lang="en-US" b="1" i="1" cap="none" dirty="0" err="1"/>
              <a:t>sm</a:t>
            </a:r>
            <a:r>
              <a:rPr lang="en-US" cap="none" dirty="0"/>
              <a:t> </a:t>
            </a:r>
            <a:r>
              <a:rPr lang="en-US" i="1" cap="none" dirty="0"/>
              <a:t>s. n.</a:t>
            </a:r>
            <a:r>
              <a:rPr lang="en-US" cap="none" dirty="0"/>
              <a:t> </a:t>
            </a:r>
            <a:r>
              <a:rPr lang="en-US" cap="none" dirty="0" err="1"/>
              <a:t>multilingvism</a:t>
            </a:r>
            <a:r>
              <a:rPr lang="en-US" cap="none" dirty="0"/>
              <a:t>. (&lt; </a:t>
            </a:r>
            <a:r>
              <a:rPr lang="en-US" cap="none" dirty="0" err="1"/>
              <a:t>fr.</a:t>
            </a:r>
            <a:r>
              <a:rPr lang="en-US" cap="none" dirty="0"/>
              <a:t> </a:t>
            </a:r>
            <a:r>
              <a:rPr lang="en-US" b="1" i="1" cap="none" dirty="0" err="1"/>
              <a:t>plurilinguisme</a:t>
            </a:r>
            <a:r>
              <a:rPr lang="en-US" cap="none" dirty="0"/>
              <a:t>)</a:t>
            </a:r>
            <a:endParaRPr lang="vi-VN" cap="none" dirty="0"/>
          </a:p>
          <a:p>
            <a:pPr marL="0" indent="0">
              <a:buNone/>
            </a:pPr>
            <a:endParaRPr lang="vi-VN" dirty="0"/>
          </a:p>
        </p:txBody>
      </p:sp>
    </p:spTree>
    <p:extLst>
      <p:ext uri="{BB962C8B-B14F-4D97-AF65-F5344CB8AC3E}">
        <p14:creationId xmlns:p14="http://schemas.microsoft.com/office/powerpoint/2010/main" val="3860428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688770"/>
            <a:ext cx="10363826" cy="5102430"/>
          </a:xfrm>
        </p:spPr>
        <p:txBody>
          <a:bodyPr>
            <a:normAutofit fontScale="70000" lnSpcReduction="20000"/>
          </a:bodyPr>
          <a:lstStyle/>
          <a:p>
            <a:pPr marL="0" indent="0" algn="ctr">
              <a:buNone/>
            </a:pPr>
            <a:r>
              <a:rPr lang="ro-RO" sz="2400" b="1" cap="none" dirty="0">
                <a:solidFill>
                  <a:srgbClr val="FF0000"/>
                </a:solidFill>
                <a:latin typeface="Times New Roman" pitchFamily="18" charset="0"/>
                <a:cs typeface="Times New Roman" pitchFamily="18" charset="0"/>
              </a:rPr>
              <a:t>Limba maternă – limba de școlarizare în raport cu LIMBA ROMÂNĂ</a:t>
            </a:r>
          </a:p>
          <a:p>
            <a:pPr marL="285750" indent="-285750"/>
            <a:r>
              <a:rPr lang="ro-RO" cap="none" dirty="0">
                <a:latin typeface="Times New Roman" pitchFamily="18" charset="0"/>
                <a:cs typeface="Times New Roman" pitchFamily="18" charset="0"/>
              </a:rPr>
              <a:t>Pentru majoritatea școlilor din sistem, româna este și limbă de școlarizare, fiind și limba maternă a elevilor (</a:t>
            </a:r>
            <a:r>
              <a:rPr lang="ro-RO" b="1" cap="none" dirty="0">
                <a:solidFill>
                  <a:srgbClr val="FF0000"/>
                </a:solidFill>
                <a:latin typeface="Times New Roman" pitchFamily="18" charset="0"/>
                <a:cs typeface="Times New Roman" pitchFamily="18" charset="0"/>
              </a:rPr>
              <a:t>L1</a:t>
            </a:r>
            <a:r>
              <a:rPr lang="ro-RO" cap="none" dirty="0">
                <a:latin typeface="Times New Roman" pitchFamily="18" charset="0"/>
                <a:cs typeface="Times New Roman" pitchFamily="18" charset="0"/>
              </a:rPr>
              <a:t>). </a:t>
            </a:r>
          </a:p>
          <a:p>
            <a:endParaRPr lang="ro-RO" cap="none" dirty="0">
              <a:latin typeface="Times New Roman" pitchFamily="18" charset="0"/>
              <a:cs typeface="Times New Roman" pitchFamily="18" charset="0"/>
            </a:endParaRPr>
          </a:p>
          <a:p>
            <a:pPr marL="285750" indent="-285750"/>
            <a:endParaRPr lang="ro-RO" cap="none" dirty="0">
              <a:latin typeface="Times New Roman" pitchFamily="18" charset="0"/>
              <a:cs typeface="Times New Roman" pitchFamily="18" charset="0"/>
            </a:endParaRPr>
          </a:p>
          <a:p>
            <a:pPr marL="285750" indent="-285750"/>
            <a:endParaRPr lang="ro-RO" cap="none" dirty="0">
              <a:latin typeface="Times New Roman" pitchFamily="18" charset="0"/>
              <a:cs typeface="Times New Roman" pitchFamily="18" charset="0"/>
            </a:endParaRPr>
          </a:p>
          <a:p>
            <a:pPr marL="285750" indent="-285750"/>
            <a:endParaRPr lang="ro-RO" cap="none" dirty="0">
              <a:latin typeface="Times New Roman" pitchFamily="18" charset="0"/>
              <a:cs typeface="Times New Roman" pitchFamily="18" charset="0"/>
            </a:endParaRPr>
          </a:p>
          <a:p>
            <a:pPr marL="285750" indent="-285750"/>
            <a:endParaRPr lang="ro-RO" cap="none" dirty="0">
              <a:latin typeface="Times New Roman" pitchFamily="18" charset="0"/>
              <a:cs typeface="Times New Roman" pitchFamily="18" charset="0"/>
            </a:endParaRPr>
          </a:p>
          <a:p>
            <a:pPr marL="285750" indent="-285750"/>
            <a:r>
              <a:rPr lang="ro-RO" cap="none" dirty="0">
                <a:latin typeface="Times New Roman" pitchFamily="18" charset="0"/>
                <a:cs typeface="Times New Roman" pitchFamily="18" charset="0"/>
              </a:rPr>
              <a:t>Pentru elevii de altă etnie, care aleg să studieze la școli cu predare în limba lor maternă, româna este o disciplină de studiu importantă, deoarece reprezintă a doua limbă de comunicare (</a:t>
            </a:r>
            <a:r>
              <a:rPr lang="ro-RO" b="1" cap="none" dirty="0">
                <a:solidFill>
                  <a:srgbClr val="FF0000"/>
                </a:solidFill>
                <a:latin typeface="Times New Roman" pitchFamily="18" charset="0"/>
                <a:cs typeface="Times New Roman" pitchFamily="18" charset="0"/>
              </a:rPr>
              <a:t>L2</a:t>
            </a:r>
            <a:r>
              <a:rPr lang="ro-RO" cap="none" dirty="0">
                <a:latin typeface="Times New Roman" pitchFamily="18" charset="0"/>
                <a:cs typeface="Times New Roman" pitchFamily="18" charset="0"/>
              </a:rPr>
              <a:t>) și limba oficială în țara noastră. </a:t>
            </a:r>
          </a:p>
          <a:p>
            <a:endParaRPr lang="ro-RO" cap="none" dirty="0">
              <a:latin typeface="Times New Roman" pitchFamily="18" charset="0"/>
              <a:cs typeface="Times New Roman" pitchFamily="18" charset="0"/>
            </a:endParaRPr>
          </a:p>
          <a:p>
            <a:pPr marL="285750" indent="-285750"/>
            <a:r>
              <a:rPr lang="ro-RO" cap="none" dirty="0">
                <a:latin typeface="Times New Roman" pitchFamily="18" charset="0"/>
                <a:cs typeface="Times New Roman" pitchFamily="18" charset="0"/>
              </a:rPr>
              <a:t>Elevilor  care studiază în </a:t>
            </a:r>
            <a:r>
              <a:rPr lang="ro-RO" b="1" cap="none" dirty="0">
                <a:solidFill>
                  <a:srgbClr val="FF0000"/>
                </a:solidFill>
                <a:latin typeface="Times New Roman" pitchFamily="18" charset="0"/>
                <a:cs typeface="Times New Roman" pitchFamily="18" charset="0"/>
              </a:rPr>
              <a:t>altă limbă de școlarizare</a:t>
            </a:r>
            <a:r>
              <a:rPr lang="ro-RO" cap="none" dirty="0">
                <a:latin typeface="Times New Roman" pitchFamily="18" charset="0"/>
                <a:cs typeface="Times New Roman" pitchFamily="18" charset="0"/>
              </a:rPr>
              <a:t>, conform prevederilor legale, li se asigură, la cerere, </a:t>
            </a:r>
            <a:r>
              <a:rPr lang="ro-RO" b="1" cap="none" dirty="0">
                <a:solidFill>
                  <a:srgbClr val="FF0000"/>
                </a:solidFill>
                <a:latin typeface="Times New Roman" pitchFamily="18" charset="0"/>
                <a:cs typeface="Times New Roman" pitchFamily="18" charset="0"/>
              </a:rPr>
              <a:t>programă specifică</a:t>
            </a:r>
            <a:r>
              <a:rPr lang="ro-RO" cap="none" dirty="0">
                <a:latin typeface="Times New Roman" pitchFamily="18" charset="0"/>
                <a:cs typeface="Times New Roman" pitchFamily="18" charset="0"/>
              </a:rPr>
              <a:t> pentru învățarea limbii și literaturii române. </a:t>
            </a:r>
          </a:p>
          <a:p>
            <a:pPr algn="just"/>
            <a:endParaRPr lang="ro-RO" cap="none" dirty="0">
              <a:latin typeface="Times New Roman" pitchFamily="18" charset="0"/>
              <a:cs typeface="Times New Roman" pitchFamily="18" charset="0"/>
            </a:endParaRPr>
          </a:p>
          <a:p>
            <a:pPr algn="just"/>
            <a:r>
              <a:rPr lang="ro-RO" b="1" cap="none" dirty="0">
                <a:solidFill>
                  <a:srgbClr val="FF0000"/>
                </a:solidFill>
                <a:latin typeface="Times New Roman" pitchFamily="18" charset="0"/>
                <a:cs typeface="Times New Roman" pitchFamily="18" charset="0"/>
              </a:rPr>
              <a:t>REZULTAT</a:t>
            </a:r>
            <a:r>
              <a:rPr lang="ro-RO" cap="none" dirty="0">
                <a:latin typeface="Times New Roman" pitchFamily="18" charset="0"/>
                <a:cs typeface="Times New Roman" pitchFamily="18" charset="0"/>
              </a:rPr>
              <a:t>: având la bază acest cadru legislativ, la nivel gimnazial, există </a:t>
            </a:r>
            <a:r>
              <a:rPr lang="ro-RO" b="1" cap="none" dirty="0">
                <a:solidFill>
                  <a:srgbClr val="FF0000"/>
                </a:solidFill>
                <a:latin typeface="Times New Roman" pitchFamily="18" charset="0"/>
                <a:cs typeface="Times New Roman" pitchFamily="18" charset="0"/>
              </a:rPr>
              <a:t>două programe de limba și literatura română</a:t>
            </a:r>
            <a:r>
              <a:rPr lang="ro-RO" cap="none" dirty="0">
                <a:latin typeface="Times New Roman" pitchFamily="18" charset="0"/>
                <a:cs typeface="Times New Roman" pitchFamily="18" charset="0"/>
              </a:rPr>
              <a:t>, având în vedere relația dintre elevu și limba lui maternă. </a:t>
            </a:r>
            <a:endParaRPr lang="en-US" cap="none" dirty="0">
              <a:latin typeface="Times New Roman" pitchFamily="18" charset="0"/>
              <a:cs typeface="Times New Roman" pitchFamily="18" charset="0"/>
            </a:endParaRP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3199" y="1431718"/>
            <a:ext cx="1930173" cy="1592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8999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546266"/>
            <a:ext cx="10363826" cy="5244934"/>
          </a:xfrm>
        </p:spPr>
        <p:txBody>
          <a:bodyPr>
            <a:normAutofit fontScale="62500" lnSpcReduction="20000"/>
          </a:bodyPr>
          <a:lstStyle/>
          <a:p>
            <a:pPr>
              <a:buFont typeface="Wingdings" panose="05000000000000000000" pitchFamily="2" charset="2"/>
              <a:buChar char="q"/>
            </a:pPr>
            <a:endParaRPr lang="ro-RO" b="1" dirty="0"/>
          </a:p>
          <a:p>
            <a:pPr>
              <a:buFont typeface="Wingdings" panose="05000000000000000000" pitchFamily="2" charset="2"/>
              <a:buChar char="q"/>
            </a:pPr>
            <a:r>
              <a:rPr lang="ro-RO" sz="2200" b="1" cap="none" dirty="0">
                <a:latin typeface="Times New Roman" pitchFamily="18" charset="0"/>
                <a:cs typeface="Times New Roman" pitchFamily="18" charset="0"/>
              </a:rPr>
              <a:t>LIMBA ROMÂNĂ - limbă maternă pentru majoritatea elevilor din România</a:t>
            </a:r>
            <a:br>
              <a:rPr lang="ro-RO" sz="2200" b="1" cap="none" dirty="0">
                <a:latin typeface="Times New Roman" pitchFamily="18" charset="0"/>
                <a:cs typeface="Times New Roman" pitchFamily="18" charset="0"/>
              </a:rPr>
            </a:br>
            <a:r>
              <a:rPr lang="ro-RO" sz="2200" b="1" cap="none" dirty="0">
                <a:latin typeface="Times New Roman" pitchFamily="18" charset="0"/>
                <a:cs typeface="Times New Roman" pitchFamily="18" charset="0"/>
              </a:rPr>
              <a:t>- </a:t>
            </a:r>
            <a:r>
              <a:rPr lang="ro-RO" sz="2200" b="1" cap="none" dirty="0">
                <a:solidFill>
                  <a:srgbClr val="FF0000"/>
                </a:solidFill>
                <a:latin typeface="Times New Roman" pitchFamily="18" charset="0"/>
                <a:cs typeface="Times New Roman" pitchFamily="18" charset="0"/>
              </a:rPr>
              <a:t>disciplină de studiu din trunchiul comun pentru toți elevii din România</a:t>
            </a:r>
            <a:br>
              <a:rPr lang="ro-RO" sz="2200" b="1" cap="none" dirty="0">
                <a:latin typeface="Times New Roman" pitchFamily="18" charset="0"/>
                <a:cs typeface="Times New Roman" pitchFamily="18" charset="0"/>
              </a:rPr>
            </a:br>
            <a:r>
              <a:rPr lang="ro-RO" sz="2200" b="1" cap="none" dirty="0">
                <a:latin typeface="Times New Roman" pitchFamily="18" charset="0"/>
                <a:cs typeface="Times New Roman" pitchFamily="18" charset="0"/>
              </a:rPr>
              <a:t>- limbă de școlarizare pentru școlile cu predare în limba română (maternă) în majoritatea școlilor din România </a:t>
            </a:r>
            <a:br>
              <a:rPr lang="ro-RO" sz="2200" b="1" cap="none" dirty="0">
                <a:latin typeface="Times New Roman" pitchFamily="18" charset="0"/>
                <a:cs typeface="Times New Roman" pitchFamily="18" charset="0"/>
              </a:rPr>
            </a:br>
            <a:r>
              <a:rPr lang="ro-RO" sz="2200" b="1" cap="none" dirty="0">
                <a:latin typeface="Times New Roman" pitchFamily="18" charset="0"/>
                <a:cs typeface="Times New Roman" pitchFamily="18" charset="0"/>
              </a:rPr>
              <a:t>- limbă oficială (asigură inserția socială în spațiul național)  - pentru toți cetățenii de pe teritoriul României (români, minoritățile istorice, cetățeni străini – imigranții, noile minorități etnice)</a:t>
            </a:r>
          </a:p>
          <a:p>
            <a:pPr marL="0" indent="0">
              <a:buNone/>
            </a:pPr>
            <a:endParaRPr lang="ro-RO" sz="2200" b="1" cap="none" dirty="0">
              <a:latin typeface="Times New Roman" pitchFamily="18" charset="0"/>
              <a:cs typeface="Times New Roman" pitchFamily="18" charset="0"/>
            </a:endParaRPr>
          </a:p>
          <a:p>
            <a:pPr>
              <a:buFont typeface="Wingdings" panose="05000000000000000000" pitchFamily="2" charset="2"/>
              <a:buChar char="q"/>
            </a:pPr>
            <a:r>
              <a:rPr lang="ro-RO" sz="2200" b="1" cap="none" dirty="0">
                <a:latin typeface="Times New Roman" pitchFamily="18" charset="0"/>
                <a:cs typeface="Times New Roman" pitchFamily="18" charset="0"/>
              </a:rPr>
              <a:t>CELELALTE LIMBI MATERNE (maghiară, germană, rusă, cehă, slovacă, polonă, italiană, neogreacă, bulgară, turcă, ucraineană, rromani)</a:t>
            </a:r>
            <a:r>
              <a:rPr lang="ro-RO" sz="2200" cap="none" dirty="0">
                <a:latin typeface="Times New Roman" pitchFamily="18" charset="0"/>
                <a:cs typeface="Times New Roman" pitchFamily="18" charset="0"/>
              </a:rPr>
              <a:t>:</a:t>
            </a:r>
          </a:p>
          <a:p>
            <a:r>
              <a:rPr lang="ro-RO" sz="2200" b="1" cap="none" dirty="0">
                <a:solidFill>
                  <a:srgbClr val="FF0000"/>
                </a:solidFill>
                <a:latin typeface="Times New Roman" pitchFamily="18" charset="0"/>
                <a:cs typeface="Times New Roman" pitchFamily="18" charset="0"/>
              </a:rPr>
              <a:t>discipline de studiu</a:t>
            </a:r>
          </a:p>
          <a:p>
            <a:r>
              <a:rPr lang="ro-RO" sz="2200" b="1" cap="none" dirty="0">
                <a:latin typeface="Times New Roman" pitchFamily="18" charset="0"/>
                <a:cs typeface="Times New Roman" pitchFamily="18" charset="0"/>
              </a:rPr>
              <a:t>limbi de școlarizare</a:t>
            </a:r>
          </a:p>
          <a:p>
            <a:r>
              <a:rPr lang="ro-RO" sz="2200" b="1" cap="none" dirty="0">
                <a:latin typeface="Times New Roman" pitchFamily="18" charset="0"/>
                <a:cs typeface="Times New Roman" pitchFamily="18" charset="0"/>
              </a:rPr>
              <a:t>asigură integrarea în context național și evită asimilarea lingvistică, etnică, culturală </a:t>
            </a:r>
            <a:r>
              <a:rPr lang="ro-RO" sz="2200" b="1" cap="none" dirty="0">
                <a:solidFill>
                  <a:srgbClr val="FF0000"/>
                </a:solidFill>
                <a:latin typeface="Times New Roman" pitchFamily="18" charset="0"/>
                <a:cs typeface="Times New Roman" pitchFamily="18" charset="0"/>
              </a:rPr>
              <a:t>(identitate-alteritate)</a:t>
            </a:r>
            <a:endParaRPr lang="en-US" sz="2200" b="1" cap="none" dirty="0">
              <a:solidFill>
                <a:srgbClr val="FF0000"/>
              </a:solidFill>
              <a:latin typeface="Times New Roman" pitchFamily="18" charset="0"/>
              <a:cs typeface="Times New Roman" pitchFamily="18" charset="0"/>
            </a:endParaRPr>
          </a:p>
          <a:p>
            <a:endParaRPr lang="ro-RO" sz="2200" cap="none" dirty="0">
              <a:latin typeface="Times New Roman" pitchFamily="18" charset="0"/>
              <a:cs typeface="Times New Roman" pitchFamily="18" charset="0"/>
            </a:endParaRPr>
          </a:p>
          <a:p>
            <a:pPr>
              <a:buFont typeface="Wingdings" panose="05000000000000000000" pitchFamily="2" charset="2"/>
              <a:buChar char="q"/>
            </a:pPr>
            <a:r>
              <a:rPr lang="ro-RO" sz="2200" b="1" cap="none" dirty="0">
                <a:latin typeface="Times New Roman" pitchFamily="18" charset="0"/>
                <a:cs typeface="Times New Roman" pitchFamily="18" charset="0"/>
              </a:rPr>
              <a:t>LIMBILE MODERNE</a:t>
            </a:r>
            <a:r>
              <a:rPr lang="ro-RO" sz="2200" cap="none" dirty="0">
                <a:latin typeface="Times New Roman" pitchFamily="18" charset="0"/>
                <a:cs typeface="Times New Roman" pitchFamily="18" charset="0"/>
              </a:rPr>
              <a:t>:</a:t>
            </a:r>
          </a:p>
          <a:p>
            <a:r>
              <a:rPr lang="ro-RO" sz="2200" b="1" cap="none" dirty="0">
                <a:solidFill>
                  <a:srgbClr val="FF0000"/>
                </a:solidFill>
                <a:latin typeface="Times New Roman" pitchFamily="18" charset="0"/>
                <a:cs typeface="Times New Roman" pitchFamily="18" charset="0"/>
              </a:rPr>
              <a:t>discipline de studiu</a:t>
            </a:r>
          </a:p>
          <a:p>
            <a:r>
              <a:rPr lang="ro-RO" sz="2200" b="1" cap="none" dirty="0">
                <a:latin typeface="Times New Roman" pitchFamily="18" charset="0"/>
                <a:cs typeface="Times New Roman" pitchFamily="18" charset="0"/>
              </a:rPr>
              <a:t>limbi de școlarizare pentru unele școli din România</a:t>
            </a:r>
          </a:p>
          <a:p>
            <a:r>
              <a:rPr lang="ro-RO" sz="2200" b="1" cap="none" dirty="0">
                <a:latin typeface="Times New Roman" pitchFamily="18" charset="0"/>
                <a:cs typeface="Times New Roman" pitchFamily="18" charset="0"/>
              </a:rPr>
              <a:t>limbi de comunicare în context internațional (asigură inserția pe piața muncii în spațiul comunitar)</a:t>
            </a:r>
          </a:p>
          <a:p>
            <a:endParaRPr lang="en-US" sz="2200" cap="none" dirty="0">
              <a:latin typeface="Times New Roman" pitchFamily="18" charset="0"/>
              <a:cs typeface="Times New Roman" pitchFamily="18" charset="0"/>
            </a:endParaRPr>
          </a:p>
        </p:txBody>
      </p:sp>
    </p:spTree>
    <p:extLst>
      <p:ext uri="{BB962C8B-B14F-4D97-AF65-F5344CB8AC3E}">
        <p14:creationId xmlns:p14="http://schemas.microsoft.com/office/powerpoint/2010/main" val="1801448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569014"/>
          </a:xfrm>
        </p:spPr>
        <p:txBody>
          <a:bodyPr>
            <a:normAutofit/>
          </a:bodyPr>
          <a:lstStyle/>
          <a:p>
            <a:r>
              <a:rPr lang="ro-RO" sz="1800" b="1" dirty="0"/>
              <a:t>Învățământul în România – cadrul legislativ</a:t>
            </a:r>
            <a:endParaRPr lang="en-US" sz="1800" dirty="0"/>
          </a:p>
        </p:txBody>
      </p:sp>
      <p:sp>
        <p:nvSpPr>
          <p:cNvPr id="3" name="Content Placeholder 2"/>
          <p:cNvSpPr>
            <a:spLocks noGrp="1"/>
          </p:cNvSpPr>
          <p:nvPr>
            <p:ph sz="quarter" idx="13"/>
          </p:nvPr>
        </p:nvSpPr>
        <p:spPr>
          <a:xfrm>
            <a:off x="913774" y="1235034"/>
            <a:ext cx="10363826" cy="4556166"/>
          </a:xfrm>
          <a:solidFill>
            <a:srgbClr val="FFFF00"/>
          </a:solidFill>
        </p:spPr>
        <p:txBody>
          <a:bodyPr>
            <a:normAutofit fontScale="25000" lnSpcReduction="20000"/>
          </a:bodyPr>
          <a:lstStyle/>
          <a:p>
            <a:pPr algn="just"/>
            <a:endParaRPr lang="ro-RO" sz="4000" dirty="0"/>
          </a:p>
          <a:p>
            <a:pPr algn="just"/>
            <a:r>
              <a:rPr lang="ro-RO" sz="5600" b="1" cap="none" dirty="0">
                <a:latin typeface="Times New Roman" pitchFamily="18" charset="0"/>
                <a:cs typeface="Times New Roman" pitchFamily="18" charset="0"/>
              </a:rPr>
              <a:t>Statul asigură cetăţenilor româniei drepturi egale de acces la toate nivelurile şi formele de învăţământ preuniversitar şi superior, precum şi la învăţarea pe tot parcursul vieţii, fără nicio formă de discriminare.</a:t>
            </a:r>
          </a:p>
          <a:p>
            <a:pPr algn="just"/>
            <a:r>
              <a:rPr lang="ro-RO" sz="5600" b="1" cap="none" dirty="0">
                <a:latin typeface="Times New Roman" pitchFamily="18" charset="0"/>
                <a:cs typeface="Times New Roman" pitchFamily="18" charset="0"/>
              </a:rPr>
              <a:t>Aceleaşi drepturi se asigură şi cetăţenilor celorlalte state membre ale uniunii europene, ai statelor aparţinând spaţiului </a:t>
            </a:r>
            <a:r>
              <a:rPr lang="it-IT" sz="5600" b="1" cap="none" dirty="0">
                <a:latin typeface="Times New Roman" pitchFamily="18" charset="0"/>
                <a:cs typeface="Times New Roman" pitchFamily="18" charset="0"/>
              </a:rPr>
              <a:t>economic european şi ai confederaţiei elveţiene.</a:t>
            </a:r>
            <a:endParaRPr lang="ro-RO" sz="5600" b="1" cap="none" dirty="0">
              <a:latin typeface="Times New Roman" pitchFamily="18" charset="0"/>
              <a:cs typeface="Times New Roman" pitchFamily="18" charset="0"/>
            </a:endParaRPr>
          </a:p>
          <a:p>
            <a:r>
              <a:rPr lang="ro-RO" sz="5600" b="1" cap="none" dirty="0">
                <a:latin typeface="Times New Roman" pitchFamily="18" charset="0"/>
                <a:cs typeface="Times New Roman" pitchFamily="18" charset="0"/>
              </a:rPr>
              <a:t>Drepturile prevăzute la alin. (4) sunt recunoscute în mod egal minorilor care solicită sau au dobândit o formă de protecţie în România, minorilor străini şi minorilor apatrizi a căror şedere pe teritoriul României este oficial recunoscută conform legii.</a:t>
            </a:r>
          </a:p>
          <a:p>
            <a:r>
              <a:rPr lang="ro-RO" sz="5600" b="1" cap="none" dirty="0">
                <a:latin typeface="Times New Roman" pitchFamily="18" charset="0"/>
                <a:cs typeface="Times New Roman" pitchFamily="18" charset="0"/>
              </a:rPr>
              <a:t>În România, învăţământul este serviciu de interes public şi se desfăşoară, în condiţiile prezentei legi, în limba română, precum şi în limbile minorităţilor naţionale şi în limbi de circulaţie internaţională.</a:t>
            </a:r>
          </a:p>
          <a:p>
            <a:r>
              <a:rPr lang="ro-RO" sz="5600" b="1" cap="none" dirty="0">
                <a:latin typeface="Times New Roman" pitchFamily="18" charset="0"/>
                <a:cs typeface="Times New Roman" pitchFamily="18" charset="0"/>
              </a:rPr>
              <a:t>În fiecare localitate se organizează şi funcţionează unităţi de învăţământ sau formaţiuni de studiu cu limba de predare română şi/sau, după caz, cu predarea în limbile minorităţilor naţionale ori se asigură şcolarizarea fiecărui elev în limba sa </a:t>
            </a:r>
            <a:r>
              <a:rPr lang="it-IT" sz="5600" b="1" cap="none" dirty="0">
                <a:latin typeface="Times New Roman" pitchFamily="18" charset="0"/>
                <a:cs typeface="Times New Roman" pitchFamily="18" charset="0"/>
              </a:rPr>
              <a:t>maternă în cea mai apropiată localitate în care este posibil.</a:t>
            </a:r>
            <a:endParaRPr lang="ro-RO" sz="5600" b="1" cap="none" dirty="0">
              <a:latin typeface="Times New Roman" pitchFamily="18" charset="0"/>
              <a:cs typeface="Times New Roman" pitchFamily="18" charset="0"/>
            </a:endParaRPr>
          </a:p>
          <a:p>
            <a:r>
              <a:rPr lang="ro-RO" sz="5600" b="1" cap="none" dirty="0">
                <a:latin typeface="Times New Roman" pitchFamily="18" charset="0"/>
                <a:cs typeface="Times New Roman" pitchFamily="18" charset="0"/>
              </a:rPr>
              <a:t>Învăţarea în şcoală a limbii române, ca limbă oficială de stat, este obligatorie pentru toţi cetăţenii români. Planurile de învăţământ trebuie să cuprindă numărul de ore necesar şi suficient învăţării limbii române. Autorităţile administraţiei publice asigură condiţiile materiale şi resursele umane care să permită însuşirea limbii române.</a:t>
            </a:r>
            <a:endParaRPr lang="en-US" sz="5600" b="1" cap="none" dirty="0">
              <a:latin typeface="Times New Roman" pitchFamily="18" charset="0"/>
              <a:cs typeface="Times New Roman" pitchFamily="18" charset="0"/>
            </a:endParaRPr>
          </a:p>
          <a:p>
            <a:r>
              <a:rPr lang="ro-RO" sz="5600" b="1" cap="none" dirty="0">
                <a:latin typeface="Times New Roman" pitchFamily="18" charset="0"/>
                <a:cs typeface="Times New Roman" pitchFamily="18" charset="0"/>
              </a:rPr>
              <a:t>G</a:t>
            </a:r>
            <a:r>
              <a:rPr lang="en-US" sz="5600" b="1" cap="none" dirty="0" err="1">
                <a:latin typeface="Times New Roman" pitchFamily="18" charset="0"/>
                <a:cs typeface="Times New Roman" pitchFamily="18" charset="0"/>
              </a:rPr>
              <a:t>uvernul</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sprijină</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învăţământul</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în</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limba</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română</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în</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ţările</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în</a:t>
            </a:r>
            <a:r>
              <a:rPr lang="en-US" sz="5600" b="1" cap="none" dirty="0">
                <a:latin typeface="Times New Roman" pitchFamily="18" charset="0"/>
                <a:cs typeface="Times New Roman" pitchFamily="18" charset="0"/>
              </a:rPr>
              <a:t> care </a:t>
            </a:r>
            <a:r>
              <a:rPr lang="en-US" sz="5600" b="1" cap="none" dirty="0" err="1">
                <a:latin typeface="Times New Roman" pitchFamily="18" charset="0"/>
                <a:cs typeface="Times New Roman" pitchFamily="18" charset="0"/>
              </a:rPr>
              <a:t>trăiesc</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români</a:t>
            </a:r>
            <a:r>
              <a:rPr lang="en-US" sz="5600" b="1" cap="none" dirty="0">
                <a:latin typeface="Times New Roman" pitchFamily="18" charset="0"/>
                <a:cs typeface="Times New Roman" pitchFamily="18" charset="0"/>
              </a:rPr>
              <a:t>, cu </a:t>
            </a:r>
            <a:r>
              <a:rPr lang="en-US" sz="5600" b="1" cap="none" dirty="0" err="1">
                <a:latin typeface="Times New Roman" pitchFamily="18" charset="0"/>
                <a:cs typeface="Times New Roman" pitchFamily="18" charset="0"/>
              </a:rPr>
              <a:t>respectarea</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legislaţiei</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statului</a:t>
            </a:r>
            <a:r>
              <a:rPr lang="en-US" sz="5600" b="1" cap="none" dirty="0">
                <a:latin typeface="Times New Roman" pitchFamily="18" charset="0"/>
                <a:cs typeface="Times New Roman" pitchFamily="18" charset="0"/>
              </a:rPr>
              <a:t> </a:t>
            </a:r>
            <a:r>
              <a:rPr lang="en-US" sz="5600" b="1" cap="none" dirty="0" err="1">
                <a:latin typeface="Times New Roman" pitchFamily="18" charset="0"/>
                <a:cs typeface="Times New Roman" pitchFamily="18" charset="0"/>
              </a:rPr>
              <a:t>respectiv</a:t>
            </a:r>
            <a:r>
              <a:rPr lang="en-US" sz="5600" b="1" cap="none" dirty="0">
                <a:latin typeface="Times New Roman" pitchFamily="18" charset="0"/>
                <a:cs typeface="Times New Roman" pitchFamily="18" charset="0"/>
              </a:rPr>
              <a:t>.</a:t>
            </a:r>
          </a:p>
          <a:p>
            <a:endParaRPr lang="ro-RO" sz="5600" b="1" dirty="0">
              <a:latin typeface="Times New Roman" pitchFamily="18" charset="0"/>
              <a:cs typeface="Times New Roman" pitchFamily="18" charset="0"/>
            </a:endParaRPr>
          </a:p>
          <a:p>
            <a:endParaRPr lang="ro-RO" dirty="0"/>
          </a:p>
        </p:txBody>
      </p:sp>
    </p:spTree>
    <p:extLst>
      <p:ext uri="{BB962C8B-B14F-4D97-AF65-F5344CB8AC3E}">
        <p14:creationId xmlns:p14="http://schemas.microsoft.com/office/powerpoint/2010/main" val="1383456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612406"/>
          </a:xfrm>
        </p:spPr>
        <p:txBody>
          <a:bodyPr>
            <a:normAutofit/>
          </a:bodyPr>
          <a:lstStyle/>
          <a:p>
            <a:r>
              <a:rPr lang="ro-RO" sz="2400" dirty="0">
                <a:latin typeface="Times New Roman" pitchFamily="18" charset="0"/>
                <a:cs typeface="Times New Roman" pitchFamily="18" charset="0"/>
              </a:rPr>
              <a:t>Sarcinile profesorului implicat:</a:t>
            </a:r>
          </a:p>
        </p:txBody>
      </p:sp>
      <p:sp>
        <p:nvSpPr>
          <p:cNvPr id="3" name="Content Placeholder 2"/>
          <p:cNvSpPr>
            <a:spLocks noGrp="1"/>
          </p:cNvSpPr>
          <p:nvPr>
            <p:ph sz="quarter" idx="13"/>
          </p:nvPr>
        </p:nvSpPr>
        <p:spPr>
          <a:xfrm>
            <a:off x="913774" y="1512278"/>
            <a:ext cx="10363826" cy="4278922"/>
          </a:xfrm>
        </p:spPr>
        <p:txBody>
          <a:bodyPr>
            <a:normAutofit lnSpcReduction="10000"/>
          </a:bodyPr>
          <a:lstStyle/>
          <a:p>
            <a:pPr fontAlgn="base"/>
            <a:r>
              <a:rPr lang="ro-RO" sz="1800" cap="none" dirty="0">
                <a:latin typeface="Times New Roman" pitchFamily="18" charset="0"/>
                <a:cs typeface="Times New Roman" pitchFamily="18" charset="0"/>
              </a:rPr>
              <a:t>Să învețe mai mult despre relevanța unei abordări corecte a importanței tuturor limbilor în procesul de învățare</a:t>
            </a:r>
          </a:p>
          <a:p>
            <a:pPr fontAlgn="base"/>
            <a:r>
              <a:rPr lang="ro-RO" sz="1800" cap="none" dirty="0">
                <a:latin typeface="Times New Roman" pitchFamily="18" charset="0"/>
                <a:cs typeface="Times New Roman" pitchFamily="18" charset="0"/>
              </a:rPr>
              <a:t>Să gândească permanent la faptul că o abordare inclusivă pune în valoare toate limbile, cu focalizare pe limba de școlarizare (de care sunt responsabili toți profesorii, indiferent de disciplina predată).  </a:t>
            </a:r>
          </a:p>
          <a:p>
            <a:pPr lvl="1" fontAlgn="base"/>
            <a:r>
              <a:rPr lang="ro-RO" b="1" cap="none" dirty="0">
                <a:solidFill>
                  <a:srgbClr val="FF0000"/>
                </a:solidFill>
                <a:latin typeface="Times New Roman" pitchFamily="18" charset="0"/>
                <a:cs typeface="Times New Roman" pitchFamily="18" charset="0"/>
              </a:rPr>
              <a:t>Să-și însușească în mod conștient conceptul de profesor de limba de școlarizare</a:t>
            </a:r>
          </a:p>
          <a:p>
            <a:pPr fontAlgn="base"/>
            <a:r>
              <a:rPr lang="ro-RO" sz="1800" cap="none" dirty="0">
                <a:latin typeface="Times New Roman" pitchFamily="18" charset="0"/>
                <a:cs typeface="Times New Roman" pitchFamily="18" charset="0"/>
              </a:rPr>
              <a:t>Să identifice </a:t>
            </a:r>
            <a:r>
              <a:rPr lang="vi-VN" sz="1800" cap="none" dirty="0">
                <a:latin typeface="Times New Roman" pitchFamily="18" charset="0"/>
                <a:cs typeface="Times New Roman" pitchFamily="18" charset="0"/>
              </a:rPr>
              <a:t>provocările cu care va trebui să </a:t>
            </a:r>
            <a:r>
              <a:rPr lang="ro-RO" sz="1800" cap="none" dirty="0">
                <a:latin typeface="Times New Roman" pitchFamily="18" charset="0"/>
                <a:cs typeface="Times New Roman" pitchFamily="18" charset="0"/>
              </a:rPr>
              <a:t>se </a:t>
            </a:r>
            <a:r>
              <a:rPr lang="vi-VN" sz="1800" cap="none" dirty="0">
                <a:latin typeface="Times New Roman" pitchFamily="18" charset="0"/>
                <a:cs typeface="Times New Roman" pitchFamily="18" charset="0"/>
              </a:rPr>
              <a:t>confrunt</a:t>
            </a:r>
            <a:r>
              <a:rPr lang="ro-RO" sz="1800" cap="none" dirty="0">
                <a:latin typeface="Times New Roman" pitchFamily="18" charset="0"/>
                <a:cs typeface="Times New Roman" pitchFamily="18" charset="0"/>
              </a:rPr>
              <a:t>e</a:t>
            </a:r>
            <a:r>
              <a:rPr lang="vi-VN" sz="1800" cap="none" dirty="0">
                <a:latin typeface="Times New Roman" pitchFamily="18" charset="0"/>
                <a:cs typeface="Times New Roman" pitchFamily="18" charset="0"/>
              </a:rPr>
              <a:t> ca profesor de limba de școlarizare și </a:t>
            </a:r>
            <a:r>
              <a:rPr lang="ro-RO" sz="1800" cap="none" dirty="0">
                <a:latin typeface="Times New Roman" pitchFamily="18" charset="0"/>
                <a:cs typeface="Times New Roman" pitchFamily="18" charset="0"/>
              </a:rPr>
              <a:t>să-și asume sarcina de a dobândi </a:t>
            </a:r>
            <a:r>
              <a:rPr lang="vi-VN" sz="1800" cap="none" dirty="0">
                <a:latin typeface="Times New Roman" pitchFamily="18" charset="0"/>
                <a:cs typeface="Times New Roman" pitchFamily="18" charset="0"/>
              </a:rPr>
              <a:t>competențele specifice de care v</a:t>
            </a:r>
            <a:r>
              <a:rPr lang="ro-RO" sz="1800" cap="none" dirty="0">
                <a:latin typeface="Times New Roman" pitchFamily="18" charset="0"/>
                <a:cs typeface="Times New Roman" pitchFamily="18" charset="0"/>
              </a:rPr>
              <a:t>a</a:t>
            </a:r>
            <a:r>
              <a:rPr lang="vi-VN" sz="1800" cap="none" dirty="0">
                <a:latin typeface="Times New Roman" pitchFamily="18" charset="0"/>
                <a:cs typeface="Times New Roman" pitchFamily="18" charset="0"/>
              </a:rPr>
              <a:t> avea nevoie în clasă </a:t>
            </a:r>
            <a:endParaRPr lang="ro-RO" sz="1800" cap="none" dirty="0">
              <a:latin typeface="Times New Roman" pitchFamily="18" charset="0"/>
              <a:cs typeface="Times New Roman" pitchFamily="18" charset="0"/>
            </a:endParaRPr>
          </a:p>
          <a:p>
            <a:pPr fontAlgn="base"/>
            <a:r>
              <a:rPr lang="ro-RO" sz="1800" cap="none" dirty="0">
                <a:latin typeface="Times New Roman" pitchFamily="18" charset="0"/>
                <a:cs typeface="Times New Roman" pitchFamily="18" charset="0"/>
              </a:rPr>
              <a:t>Să se informeze continuu </a:t>
            </a:r>
            <a:r>
              <a:rPr lang="vi-VN" sz="1800" cap="none" dirty="0">
                <a:latin typeface="Times New Roman" pitchFamily="18" charset="0"/>
                <a:cs typeface="Times New Roman" pitchFamily="18" charset="0"/>
              </a:rPr>
              <a:t>despre metodele de investigare și ilustrare a multilingvismului / plurilingvismului într-o școală sau într-un mediu regional.</a:t>
            </a:r>
            <a:endParaRPr lang="ro-RO" sz="1800" cap="none" dirty="0">
              <a:latin typeface="Times New Roman" pitchFamily="18" charset="0"/>
              <a:cs typeface="Times New Roman" pitchFamily="18" charset="0"/>
            </a:endParaRPr>
          </a:p>
          <a:p>
            <a:pPr fontAlgn="base"/>
            <a:r>
              <a:rPr lang="ro-RO" sz="1800" cap="none" dirty="0">
                <a:latin typeface="Times New Roman" pitchFamily="18" charset="0"/>
                <a:cs typeface="Times New Roman" pitchFamily="18" charset="0"/>
              </a:rPr>
              <a:t>Să pună cât mai bine în operă valorile și principiile educației contemporane focalizate  pe plurilingvism și interculturalitate în contextul învățării limbilor străine, regionale, minoritare, clasice sau de școlarizare</a:t>
            </a:r>
          </a:p>
          <a:p>
            <a:pPr fontAlgn="base"/>
            <a:endParaRPr lang="ro-RO" sz="1700" dirty="0">
              <a:latin typeface="Times New Roman" pitchFamily="18" charset="0"/>
              <a:cs typeface="Times New Roman" pitchFamily="18" charset="0"/>
            </a:endParaRPr>
          </a:p>
          <a:p>
            <a:pPr fontAlgn="base"/>
            <a:endParaRPr lang="en-US" dirty="0"/>
          </a:p>
          <a:p>
            <a:pPr marL="0" indent="0" fontAlgn="base">
              <a:buNone/>
            </a:pPr>
            <a:endParaRPr lang="ro-RO" dirty="0"/>
          </a:p>
        </p:txBody>
      </p:sp>
    </p:spTree>
    <p:extLst>
      <p:ext uri="{BB962C8B-B14F-4D97-AF65-F5344CB8AC3E}">
        <p14:creationId xmlns:p14="http://schemas.microsoft.com/office/powerpoint/2010/main" val="3166385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913774" y="750278"/>
            <a:ext cx="10363826" cy="5040922"/>
          </a:xfrm>
        </p:spPr>
        <p:txBody>
          <a:bodyPr>
            <a:normAutofit lnSpcReduction="10000"/>
          </a:bodyPr>
          <a:lstStyle/>
          <a:p>
            <a:pPr marL="0" indent="0">
              <a:buNone/>
            </a:pPr>
            <a:r>
              <a:rPr lang="vi-VN" sz="1800" dirty="0">
                <a:latin typeface="Times New Roman" pitchFamily="18" charset="0"/>
                <a:cs typeface="Times New Roman" pitchFamily="18" charset="0"/>
              </a:rPr>
              <a:t>Educația </a:t>
            </a:r>
            <a:r>
              <a:rPr lang="vi-VN" sz="1800" dirty="0">
                <a:solidFill>
                  <a:srgbClr val="FF0000"/>
                </a:solidFill>
                <a:latin typeface="Times New Roman" pitchFamily="18" charset="0"/>
                <a:cs typeface="Times New Roman" pitchFamily="18" charset="0"/>
              </a:rPr>
              <a:t>plurilingvă</a:t>
            </a:r>
            <a:r>
              <a:rPr lang="vi-VN" sz="1800" dirty="0">
                <a:latin typeface="Times New Roman" pitchFamily="18" charset="0"/>
                <a:cs typeface="Times New Roman" pitchFamily="18" charset="0"/>
              </a:rPr>
              <a:t> și </a:t>
            </a:r>
            <a:r>
              <a:rPr lang="vi-VN" sz="1800" dirty="0">
                <a:solidFill>
                  <a:srgbClr val="FF0000"/>
                </a:solidFill>
                <a:latin typeface="Times New Roman" pitchFamily="18" charset="0"/>
                <a:cs typeface="Times New Roman" pitchFamily="18" charset="0"/>
              </a:rPr>
              <a:t>interculturală</a:t>
            </a:r>
            <a:r>
              <a:rPr lang="vi-VN" sz="1800" dirty="0">
                <a:latin typeface="Times New Roman" pitchFamily="18" charset="0"/>
                <a:cs typeface="Times New Roman" pitchFamily="18" charset="0"/>
              </a:rPr>
              <a:t> răspunde nevoilor și cerințelor unei educații de calitate</a:t>
            </a:r>
            <a:r>
              <a:rPr lang="ro-RO" sz="1800" dirty="0">
                <a:latin typeface="Times New Roman" pitchFamily="18" charset="0"/>
                <a:cs typeface="Times New Roman" pitchFamily="18" charset="0"/>
              </a:rPr>
              <a:t> prin</a:t>
            </a:r>
            <a:r>
              <a:rPr lang="vi-VN" sz="1800" dirty="0">
                <a:latin typeface="Times New Roman" pitchFamily="18" charset="0"/>
                <a:cs typeface="Times New Roman" pitchFamily="18" charset="0"/>
              </a:rPr>
              <a:t>:</a:t>
            </a:r>
            <a:endParaRPr lang="ro-RO" sz="1800" dirty="0">
              <a:latin typeface="Times New Roman" pitchFamily="18" charset="0"/>
              <a:cs typeface="Times New Roman" pitchFamily="18" charset="0"/>
            </a:endParaRPr>
          </a:p>
          <a:p>
            <a:pPr marL="0" indent="0">
              <a:buNone/>
            </a:pPr>
            <a:endParaRPr lang="vi-VN" dirty="0">
              <a:latin typeface="Times New Roman" pitchFamily="18" charset="0"/>
              <a:cs typeface="Times New Roman" pitchFamily="18" charset="0"/>
            </a:endParaRPr>
          </a:p>
          <a:p>
            <a:pPr lvl="1" algn="just"/>
            <a:r>
              <a:rPr lang="ro-RO" sz="2000" cap="none" dirty="0">
                <a:latin typeface="Times New Roman" pitchFamily="18" charset="0"/>
                <a:cs typeface="Times New Roman" pitchFamily="18" charset="0"/>
              </a:rPr>
              <a:t>D</a:t>
            </a:r>
            <a:r>
              <a:rPr lang="vi-VN" sz="2000" cap="none" dirty="0">
                <a:latin typeface="Times New Roman" pitchFamily="18" charset="0"/>
                <a:cs typeface="Times New Roman" pitchFamily="18" charset="0"/>
              </a:rPr>
              <a:t>obândirea de abilități, cunoștințe și atitudini</a:t>
            </a:r>
            <a:r>
              <a:rPr lang="ro-RO" sz="2000" cap="none" dirty="0">
                <a:latin typeface="Times New Roman" pitchFamily="18" charset="0"/>
                <a:cs typeface="Times New Roman" pitchFamily="18" charset="0"/>
              </a:rPr>
              <a:t> pedagogice complexe</a:t>
            </a:r>
            <a:r>
              <a:rPr lang="vi-VN" sz="2000" cap="none" dirty="0">
                <a:latin typeface="Times New Roman" pitchFamily="18" charset="0"/>
                <a:cs typeface="Times New Roman" pitchFamily="18" charset="0"/>
              </a:rPr>
              <a:t>; </a:t>
            </a:r>
            <a:endParaRPr lang="ro-RO" sz="2000" cap="none" dirty="0">
              <a:latin typeface="Times New Roman" pitchFamily="18" charset="0"/>
              <a:cs typeface="Times New Roman" pitchFamily="18" charset="0"/>
            </a:endParaRPr>
          </a:p>
          <a:p>
            <a:pPr lvl="1" algn="just"/>
            <a:r>
              <a:rPr lang="ro-RO" sz="2000" cap="none" dirty="0">
                <a:latin typeface="Times New Roman" pitchFamily="18" charset="0"/>
                <a:cs typeface="Times New Roman" pitchFamily="18" charset="0"/>
              </a:rPr>
              <a:t>Obișnuirea profesorilor și a elevilor (partenerilor implicați în actul educațional) cu </a:t>
            </a:r>
            <a:r>
              <a:rPr lang="vi-VN" sz="2000" cap="none" dirty="0">
                <a:latin typeface="Times New Roman" pitchFamily="18" charset="0"/>
                <a:cs typeface="Times New Roman" pitchFamily="18" charset="0"/>
              </a:rPr>
              <a:t>diversitatea experiențelor de învățare</a:t>
            </a:r>
            <a:r>
              <a:rPr lang="ro-RO" sz="2000" cap="none" dirty="0">
                <a:latin typeface="Times New Roman" pitchFamily="18" charset="0"/>
                <a:cs typeface="Times New Roman" pitchFamily="18" charset="0"/>
              </a:rPr>
              <a:t>;</a:t>
            </a:r>
          </a:p>
          <a:p>
            <a:pPr lvl="1" algn="just"/>
            <a:r>
              <a:rPr lang="ro-RO" sz="2000" cap="none" dirty="0">
                <a:latin typeface="Times New Roman" pitchFamily="18" charset="0"/>
                <a:cs typeface="Times New Roman" pitchFamily="18" charset="0"/>
              </a:rPr>
              <a:t>Realizarea de </a:t>
            </a:r>
            <a:r>
              <a:rPr lang="vi-VN" sz="2000" cap="none" dirty="0">
                <a:latin typeface="Times New Roman" pitchFamily="18" charset="0"/>
                <a:cs typeface="Times New Roman" pitchFamily="18" charset="0"/>
              </a:rPr>
              <a:t>construcții culturale individuale și colective de identitate</a:t>
            </a:r>
            <a:r>
              <a:rPr lang="ro-RO" sz="2000" cap="none" dirty="0">
                <a:latin typeface="Times New Roman" pitchFamily="18" charset="0"/>
                <a:cs typeface="Times New Roman" pitchFamily="18" charset="0"/>
              </a:rPr>
              <a:t>, valoroase</a:t>
            </a:r>
            <a:r>
              <a:rPr lang="vi-VN" sz="2000" cap="none" dirty="0">
                <a:latin typeface="Times New Roman" pitchFamily="18" charset="0"/>
                <a:cs typeface="Times New Roman" pitchFamily="18" charset="0"/>
              </a:rPr>
              <a:t> </a:t>
            </a:r>
            <a:r>
              <a:rPr lang="ro-RO" sz="2000" cap="none" dirty="0">
                <a:latin typeface="Times New Roman" pitchFamily="18" charset="0"/>
                <a:cs typeface="Times New Roman" pitchFamily="18" charset="0"/>
              </a:rPr>
              <a:t>pentru propiria devenire;</a:t>
            </a:r>
          </a:p>
          <a:p>
            <a:pPr lvl="1" algn="just"/>
            <a:r>
              <a:rPr lang="ro-RO" sz="2000" cap="none" dirty="0">
                <a:latin typeface="Times New Roman" pitchFamily="18" charset="0"/>
                <a:cs typeface="Times New Roman" pitchFamily="18" charset="0"/>
              </a:rPr>
              <a:t>E</a:t>
            </a:r>
            <a:r>
              <a:rPr lang="vi-VN" sz="2000" cap="none" dirty="0">
                <a:latin typeface="Times New Roman" pitchFamily="18" charset="0"/>
                <a:cs typeface="Times New Roman" pitchFamily="18" charset="0"/>
              </a:rPr>
              <a:t>ficacitatea </a:t>
            </a:r>
            <a:r>
              <a:rPr lang="ro-RO" sz="2000" cap="none" dirty="0">
                <a:latin typeface="Times New Roman" pitchFamily="18" charset="0"/>
                <a:cs typeface="Times New Roman" pitchFamily="18" charset="0"/>
              </a:rPr>
              <a:t>strategiilor </a:t>
            </a:r>
            <a:r>
              <a:rPr lang="vi-VN" sz="2000" cap="none" dirty="0">
                <a:latin typeface="Times New Roman" pitchFamily="18" charset="0"/>
                <a:cs typeface="Times New Roman" pitchFamily="18" charset="0"/>
              </a:rPr>
              <a:t>didactice și îmbunătățirea contribuției lecțiilor la succesul</a:t>
            </a:r>
            <a:r>
              <a:rPr lang="ro-RO" sz="2000" cap="none" dirty="0">
                <a:latin typeface="Times New Roman" pitchFamily="18" charset="0"/>
                <a:cs typeface="Times New Roman" pitchFamily="18" charset="0"/>
              </a:rPr>
              <a:t> școlar și social al elevilor (rolul integrator al învățării);</a:t>
            </a:r>
          </a:p>
          <a:p>
            <a:pPr lvl="1" algn="just"/>
            <a:r>
              <a:rPr lang="ro-RO" sz="2000" cap="none" dirty="0">
                <a:latin typeface="Times New Roman" pitchFamily="18" charset="0"/>
                <a:cs typeface="Times New Roman" pitchFamily="18" charset="0"/>
              </a:rPr>
              <a:t>Centrarea pe </a:t>
            </a:r>
            <a:r>
              <a:rPr lang="vi-VN" sz="2000" cap="none" dirty="0">
                <a:latin typeface="Times New Roman" pitchFamily="18" charset="0"/>
                <a:cs typeface="Times New Roman" pitchFamily="18" charset="0"/>
              </a:rPr>
              <a:t>grupuri vulnerabile</a:t>
            </a:r>
            <a:r>
              <a:rPr lang="ro-RO" sz="2000" cap="none" dirty="0">
                <a:latin typeface="Times New Roman" pitchFamily="18" charset="0"/>
                <a:cs typeface="Times New Roman" pitchFamily="18" charset="0"/>
              </a:rPr>
              <a:t>, cu miza realizării incluziunii sociale</a:t>
            </a:r>
            <a:r>
              <a:rPr lang="vi-VN" sz="2000" cap="none" dirty="0">
                <a:latin typeface="Times New Roman" pitchFamily="18" charset="0"/>
                <a:cs typeface="Times New Roman" pitchFamily="18" charset="0"/>
              </a:rPr>
              <a:t> și </a:t>
            </a:r>
            <a:r>
              <a:rPr lang="ro-RO" sz="2000" cap="none" dirty="0">
                <a:latin typeface="Times New Roman" pitchFamily="18" charset="0"/>
                <a:cs typeface="Times New Roman" pitchFamily="18" charset="0"/>
              </a:rPr>
              <a:t>a </a:t>
            </a:r>
            <a:r>
              <a:rPr lang="vi-VN" sz="2000" cap="none" dirty="0">
                <a:latin typeface="Times New Roman" pitchFamily="18" charset="0"/>
                <a:cs typeface="Times New Roman" pitchFamily="18" charset="0"/>
              </a:rPr>
              <a:t>coeziun</a:t>
            </a:r>
            <a:r>
              <a:rPr lang="ro-RO" sz="2000" cap="none" dirty="0">
                <a:latin typeface="Times New Roman" pitchFamily="18" charset="0"/>
                <a:cs typeface="Times New Roman" pitchFamily="18" charset="0"/>
              </a:rPr>
              <a:t>ii</a:t>
            </a:r>
            <a:r>
              <a:rPr lang="vi-VN" sz="2000" cap="none" dirty="0">
                <a:latin typeface="Times New Roman" pitchFamily="18" charset="0"/>
                <a:cs typeface="Times New Roman" pitchFamily="18" charset="0"/>
              </a:rPr>
              <a:t> </a:t>
            </a:r>
            <a:r>
              <a:rPr lang="ro-RO" sz="2000" cap="none" dirty="0">
                <a:latin typeface="Times New Roman" pitchFamily="18" charset="0"/>
                <a:cs typeface="Times New Roman" pitchFamily="18" charset="0"/>
              </a:rPr>
              <a:t>de grup (pregătirea pentru viața de adult);</a:t>
            </a:r>
          </a:p>
          <a:p>
            <a:pPr lvl="1" algn="just"/>
            <a:r>
              <a:rPr lang="ro-RO" sz="2000" cap="none" dirty="0">
                <a:latin typeface="Times New Roman" pitchFamily="18" charset="0"/>
                <a:cs typeface="Times New Roman" pitchFamily="18" charset="0"/>
              </a:rPr>
              <a:t>Diversitatea etnică din școală se regăsește în contextul social din viața de adult. </a:t>
            </a:r>
          </a:p>
        </p:txBody>
      </p:sp>
    </p:spTree>
    <p:extLst>
      <p:ext uri="{BB962C8B-B14F-4D97-AF65-F5344CB8AC3E}">
        <p14:creationId xmlns:p14="http://schemas.microsoft.com/office/powerpoint/2010/main" val="139932826"/>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TM04033925[[fn=Droplet]]</Template>
  <TotalTime>793</TotalTime>
  <Words>1850</Words>
  <Application>Microsoft Office PowerPoint</Application>
  <PresentationFormat>Ecran lat</PresentationFormat>
  <Paragraphs>144</Paragraphs>
  <Slides>24</Slides>
  <Notes>0</Notes>
  <HiddenSlides>0</HiddenSlides>
  <MMClips>0</MMClips>
  <ScaleCrop>false</ScaleCrop>
  <HeadingPairs>
    <vt:vector size="6" baseType="variant">
      <vt:variant>
        <vt:lpstr>Fonturi utilizate</vt:lpstr>
      </vt:variant>
      <vt:variant>
        <vt:i4>4</vt:i4>
      </vt:variant>
      <vt:variant>
        <vt:lpstr>Temă</vt:lpstr>
      </vt:variant>
      <vt:variant>
        <vt:i4>1</vt:i4>
      </vt:variant>
      <vt:variant>
        <vt:lpstr>Titluri diapozitive</vt:lpstr>
      </vt:variant>
      <vt:variant>
        <vt:i4>24</vt:i4>
      </vt:variant>
    </vt:vector>
  </HeadingPairs>
  <TitlesOfParts>
    <vt:vector size="29" baseType="lpstr">
      <vt:lpstr>Arial</vt:lpstr>
      <vt:lpstr>Times New Roman</vt:lpstr>
      <vt:lpstr>Tw Cen MT</vt:lpstr>
      <vt:lpstr>Wingdings</vt:lpstr>
      <vt:lpstr>Droplet</vt:lpstr>
      <vt:lpstr> LIMBA ROMÂNĂ –  O SINGURĂ DISCIPLINĂ –  DOUĂ PROGRAME –  O nouă paradigmă educațională  </vt:lpstr>
      <vt:lpstr>Prezentare PowerPoint</vt:lpstr>
      <vt:lpstr>Prezentare PowerPoint</vt:lpstr>
      <vt:lpstr>Prezentare PowerPoint</vt:lpstr>
      <vt:lpstr>Prezentare PowerPoint</vt:lpstr>
      <vt:lpstr>Prezentare PowerPoint</vt:lpstr>
      <vt:lpstr>Învățământul în România – cadrul legislativ</vt:lpstr>
      <vt:lpstr>Sarcinile profesorului implicat:</vt:lpstr>
      <vt:lpstr>Prezentare PowerPoint</vt:lpstr>
      <vt:lpstr>Educația interculturală răspunde nevoilor și cerințelor unei educații de calitate prin: </vt:lpstr>
      <vt:lpstr>Dezvoltarea integrată a competenţelor </vt:lpstr>
      <vt:lpstr>  Interculturalitatea și curriculumul</vt:lpstr>
      <vt:lpstr>Prezentare PowerPoint</vt:lpstr>
      <vt:lpstr>Prezentare PowerPoint</vt:lpstr>
      <vt:lpstr>Prezentare PowerPoint</vt:lpstr>
      <vt:lpstr>Prezentare PowerPoint</vt:lpstr>
      <vt:lpstr>Prezentare PowerPoint</vt:lpstr>
      <vt:lpstr>Complementaritatea nivelurilor de  integrare curriculară sursa:https://sites.google.com/site/proiecteinterdisciplinare2/ </vt:lpstr>
      <vt:lpstr>Cultura = cultura generală la nivel de învățământ preuniversitar baza CULTURII DE SPECIALITATE la nivelul învățământului superior</vt:lpstr>
      <vt:lpstr> PĂRȚILE COMPONENTE ALE CULTURII:  valori (idei),  norme (comportamente),  artefacte (lucruri, sau părți ale culturii materiale).</vt:lpstr>
      <vt:lpstr>PĂRȚILE COMPONENTE ALE CULTURII</vt:lpstr>
      <vt:lpstr>REVIZUIRI,  PERSPECTIVE </vt:lpstr>
      <vt:lpstr>PROFESORUL IMPLICAT: </vt:lpstr>
      <vt:lpstr>PROFESORUL de succes =       SUCCESUL ELEVILOR SĂI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Moving from monolingual to plurilingual</dc:title>
  <dc:creator>Mina Rusu</dc:creator>
  <cp:lastModifiedBy>ILRO</cp:lastModifiedBy>
  <cp:revision>49</cp:revision>
  <dcterms:created xsi:type="dcterms:W3CDTF">2019-10-01T08:19:49Z</dcterms:created>
  <dcterms:modified xsi:type="dcterms:W3CDTF">2019-11-04T09:15:15Z</dcterms:modified>
</cp:coreProperties>
</file>